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7" r:id="rId2"/>
    <p:sldId id="883" r:id="rId3"/>
    <p:sldId id="886" r:id="rId4"/>
    <p:sldId id="888" r:id="rId5"/>
    <p:sldId id="889" r:id="rId6"/>
    <p:sldId id="890" r:id="rId7"/>
    <p:sldId id="891" r:id="rId8"/>
    <p:sldId id="892" r:id="rId9"/>
    <p:sldId id="887" r:id="rId10"/>
    <p:sldId id="885" r:id="rId11"/>
    <p:sldId id="879" r:id="rId12"/>
    <p:sldId id="880" r:id="rId13"/>
    <p:sldId id="834" r:id="rId14"/>
    <p:sldId id="884" r:id="rId15"/>
  </p:sldIdLst>
  <p:sldSz cx="9144000" cy="6858000" type="screen4x3"/>
  <p:notesSz cx="6797675" cy="9926638"/>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B31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62" autoAdjust="0"/>
    <p:restoredTop sz="94660"/>
  </p:normalViewPr>
  <p:slideViewPr>
    <p:cSldViewPr>
      <p:cViewPr varScale="1">
        <p:scale>
          <a:sx n="72" d="100"/>
          <a:sy n="72" d="100"/>
        </p:scale>
        <p:origin x="132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5419F6D3-5D99-4448-A040-593C1108B66B}" type="datetimeFigureOut">
              <a:rPr lang="da-DK" smtClean="0"/>
              <a:pPr/>
              <a:t>13-10-2016</a:t>
            </a:fld>
            <a:endParaRPr lang="da-DK"/>
          </a:p>
        </p:txBody>
      </p:sp>
      <p:sp>
        <p:nvSpPr>
          <p:cNvPr id="4" name="Pladsholder til sidefod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da-DK"/>
          </a:p>
        </p:txBody>
      </p:sp>
      <p:sp>
        <p:nvSpPr>
          <p:cNvPr id="5" name="Pladsholder til diasnumm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3CCAF612-1C6F-44EF-B038-7A4732A1891B}" type="slidenum">
              <a:rPr lang="da-DK" smtClean="0"/>
              <a:pPr/>
              <a:t>‹nr.›</a:t>
            </a:fld>
            <a:endParaRPr lang="da-DK"/>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96D6FA2C-AF0E-4667-9083-C8FFF6CB89CB}" type="datetimeFigureOut">
              <a:rPr lang="da-DK" smtClean="0"/>
              <a:pPr/>
              <a:t>13-10-2016</a:t>
            </a:fld>
            <a:endParaRPr lang="da-DK"/>
          </a:p>
        </p:txBody>
      </p:sp>
      <p:sp>
        <p:nvSpPr>
          <p:cNvPr id="4" name="Pladsholder til diasbille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30DA8E60-C636-42C3-A22E-8CFF232A9498}" type="slidenum">
              <a:rPr lang="da-DK" smtClean="0"/>
              <a:pPr/>
              <a:t>‹nr.›</a:t>
            </a:fld>
            <a:endParaRPr lang="da-DK"/>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da-DK" dirty="0"/>
              <a:t>To former for pres:</a:t>
            </a:r>
          </a:p>
          <a:p>
            <a:endParaRPr lang="da-DK" dirty="0"/>
          </a:p>
          <a:p>
            <a:r>
              <a:rPr lang="da-DK" dirty="0"/>
              <a:t>For meget at lave</a:t>
            </a:r>
          </a:p>
          <a:p>
            <a:r>
              <a:rPr lang="da-DK" dirty="0"/>
              <a:t>Kompromis med kerneydelse/kvalitet</a:t>
            </a:r>
          </a:p>
        </p:txBody>
      </p:sp>
      <p:sp>
        <p:nvSpPr>
          <p:cNvPr id="4" name="Pladsholder til diasnummer 3"/>
          <p:cNvSpPr>
            <a:spLocks noGrp="1"/>
          </p:cNvSpPr>
          <p:nvPr>
            <p:ph type="sldNum" sz="quarter" idx="10"/>
          </p:nvPr>
        </p:nvSpPr>
        <p:spPr/>
        <p:txBody>
          <a:bodyPr/>
          <a:lstStyle/>
          <a:p>
            <a:fld id="{1547F5C8-1203-4936-8C54-D2A544908354}" type="slidenum">
              <a:rPr lang="da-DK" smtClean="0"/>
              <a:pPr/>
              <a:t>10</a:t>
            </a:fld>
            <a:endParaRPr lang="da-DK"/>
          </a:p>
        </p:txBody>
      </p:sp>
    </p:spTree>
    <p:extLst>
      <p:ext uri="{BB962C8B-B14F-4D97-AF65-F5344CB8AC3E}">
        <p14:creationId xmlns:p14="http://schemas.microsoft.com/office/powerpoint/2010/main" val="1261510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a:t>Klik for at redigere titeltypografi i masteren</a:t>
            </a:r>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p>
        </p:txBody>
      </p:sp>
      <p:sp>
        <p:nvSpPr>
          <p:cNvPr id="4" name="Pladsholder til dato 3"/>
          <p:cNvSpPr>
            <a:spLocks noGrp="1"/>
          </p:cNvSpPr>
          <p:nvPr>
            <p:ph type="dt" sz="half" idx="10"/>
          </p:nvPr>
        </p:nvSpPr>
        <p:spPr/>
        <p:txBody>
          <a:bodyPr/>
          <a:lstStyle/>
          <a:p>
            <a:fld id="{4CA0A0B2-C3D9-4A51-907D-CABABF2FAA64}" type="datetimeFigureOut">
              <a:rPr lang="da-DK" smtClean="0"/>
              <a:pPr/>
              <a:t>13-10-2016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B043B8C-C89B-4BF5-8141-3A467A8B8A52}" type="slidenum">
              <a:rPr lang="da-DK" smtClean="0"/>
              <a:pPr/>
              <a:t>‹nr.›</a:t>
            </a:fld>
            <a:endParaRPr lang="da-D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lodret titel 2"/>
          <p:cNvSpPr>
            <a:spLocks noGrp="1"/>
          </p:cNvSpPr>
          <p:nvPr>
            <p:ph type="body" orient="vert" idx="1"/>
          </p:nvPr>
        </p:nvSpPr>
        <p:spPr/>
        <p:txBody>
          <a:bodyPr vert="eaVert"/>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4CA0A0B2-C3D9-4A51-907D-CABABF2FAA64}" type="datetimeFigureOut">
              <a:rPr lang="da-DK" smtClean="0"/>
              <a:pPr/>
              <a:t>13-10-2016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B043B8C-C89B-4BF5-8141-3A467A8B8A52}" type="slidenum">
              <a:rPr lang="da-DK" smtClean="0"/>
              <a:pPr/>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a:t>Klik for at redigere titeltypografi i masteren</a:t>
            </a:r>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4CA0A0B2-C3D9-4A51-907D-CABABF2FAA64}" type="datetimeFigureOut">
              <a:rPr lang="da-DK" smtClean="0"/>
              <a:pPr/>
              <a:t>13-10-2016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B043B8C-C89B-4BF5-8141-3A467A8B8A52}" type="slidenum">
              <a:rPr lang="da-DK" smtClean="0"/>
              <a:pPr/>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indhold 2"/>
          <p:cNvSpPr>
            <a:spLocks noGrp="1"/>
          </p:cNvSpPr>
          <p:nvPr>
            <p:ph idx="1"/>
          </p:nvPr>
        </p:nvSpPr>
        <p:spPr/>
        <p:txBody>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4CA0A0B2-C3D9-4A51-907D-CABABF2FAA64}" type="datetimeFigureOut">
              <a:rPr lang="da-DK" smtClean="0"/>
              <a:pPr/>
              <a:t>13-10-2016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B043B8C-C89B-4BF5-8141-3A467A8B8A52}" type="slidenum">
              <a:rPr lang="da-DK" smtClean="0"/>
              <a:pPr/>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a:t>Klik for at redigere titeltypografi i masteren</a:t>
            </a:r>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typografi i masteren</a:t>
            </a:r>
          </a:p>
        </p:txBody>
      </p:sp>
      <p:sp>
        <p:nvSpPr>
          <p:cNvPr id="4" name="Pladsholder til dato 3"/>
          <p:cNvSpPr>
            <a:spLocks noGrp="1"/>
          </p:cNvSpPr>
          <p:nvPr>
            <p:ph type="dt" sz="half" idx="10"/>
          </p:nvPr>
        </p:nvSpPr>
        <p:spPr/>
        <p:txBody>
          <a:bodyPr/>
          <a:lstStyle/>
          <a:p>
            <a:fld id="{4CA0A0B2-C3D9-4A51-907D-CABABF2FAA64}" type="datetimeFigureOut">
              <a:rPr lang="da-DK" smtClean="0"/>
              <a:pPr/>
              <a:t>13-10-2016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B043B8C-C89B-4BF5-8141-3A467A8B8A52}" type="slidenum">
              <a:rPr lang="da-DK" smtClean="0"/>
              <a:pPr/>
              <a:t>‹nr.›</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4CA0A0B2-C3D9-4A51-907D-CABABF2FAA64}" type="datetimeFigureOut">
              <a:rPr lang="da-DK" smtClean="0"/>
              <a:pPr/>
              <a:t>13-10-2016</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9B043B8C-C89B-4BF5-8141-3A467A8B8A52}" type="slidenum">
              <a:rPr lang="da-DK" smtClean="0"/>
              <a:pPr/>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a:t>Klik for at redigere titeltypografi i masteren</a:t>
            </a:r>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4CA0A0B2-C3D9-4A51-907D-CABABF2FAA64}" type="datetimeFigureOut">
              <a:rPr lang="da-DK" smtClean="0"/>
              <a:pPr/>
              <a:t>13-10-2016</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9B043B8C-C89B-4BF5-8141-3A467A8B8A52}" type="slidenum">
              <a:rPr lang="da-DK" smtClean="0"/>
              <a:pPr/>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dato 2"/>
          <p:cNvSpPr>
            <a:spLocks noGrp="1"/>
          </p:cNvSpPr>
          <p:nvPr>
            <p:ph type="dt" sz="half" idx="10"/>
          </p:nvPr>
        </p:nvSpPr>
        <p:spPr/>
        <p:txBody>
          <a:bodyPr/>
          <a:lstStyle/>
          <a:p>
            <a:fld id="{4CA0A0B2-C3D9-4A51-907D-CABABF2FAA64}" type="datetimeFigureOut">
              <a:rPr lang="da-DK" smtClean="0"/>
              <a:pPr/>
              <a:t>13-10-2016</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9B043B8C-C89B-4BF5-8141-3A467A8B8A52}" type="slidenum">
              <a:rPr lang="da-DK" smtClean="0"/>
              <a:pPr/>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4CA0A0B2-C3D9-4A51-907D-CABABF2FAA64}" type="datetimeFigureOut">
              <a:rPr lang="da-DK" smtClean="0"/>
              <a:pPr/>
              <a:t>13-10-2016</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9B043B8C-C89B-4BF5-8141-3A467A8B8A52}" type="slidenum">
              <a:rPr lang="da-DK" smtClean="0"/>
              <a:pPr/>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a:t>Klik for at redigere titeltypografi i masteren</a:t>
            </a:r>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typografi i masteren</a:t>
            </a:r>
          </a:p>
        </p:txBody>
      </p:sp>
      <p:sp>
        <p:nvSpPr>
          <p:cNvPr id="5" name="Pladsholder til dato 4"/>
          <p:cNvSpPr>
            <a:spLocks noGrp="1"/>
          </p:cNvSpPr>
          <p:nvPr>
            <p:ph type="dt" sz="half" idx="10"/>
          </p:nvPr>
        </p:nvSpPr>
        <p:spPr/>
        <p:txBody>
          <a:bodyPr/>
          <a:lstStyle/>
          <a:p>
            <a:fld id="{4CA0A0B2-C3D9-4A51-907D-CABABF2FAA64}" type="datetimeFigureOut">
              <a:rPr lang="da-DK" smtClean="0"/>
              <a:pPr/>
              <a:t>13-10-2016</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9B043B8C-C89B-4BF5-8141-3A467A8B8A52}" type="slidenum">
              <a:rPr lang="da-DK" smtClean="0"/>
              <a:pPr/>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a:t>Klik for at redigere titeltypografi i masteren</a:t>
            </a:r>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typografi i masteren</a:t>
            </a:r>
          </a:p>
        </p:txBody>
      </p:sp>
      <p:sp>
        <p:nvSpPr>
          <p:cNvPr id="5" name="Pladsholder til dato 4"/>
          <p:cNvSpPr>
            <a:spLocks noGrp="1"/>
          </p:cNvSpPr>
          <p:nvPr>
            <p:ph type="dt" sz="half" idx="10"/>
          </p:nvPr>
        </p:nvSpPr>
        <p:spPr/>
        <p:txBody>
          <a:bodyPr/>
          <a:lstStyle/>
          <a:p>
            <a:fld id="{4CA0A0B2-C3D9-4A51-907D-CABABF2FAA64}" type="datetimeFigureOut">
              <a:rPr lang="da-DK" smtClean="0"/>
              <a:pPr/>
              <a:t>13-10-2016</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9B043B8C-C89B-4BF5-8141-3A467A8B8A52}" type="slidenum">
              <a:rPr lang="da-DK" smtClean="0"/>
              <a:pPr/>
              <a:t>‹nr.›</a:t>
            </a:fld>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a:t>Klik for at redigere titeltypografi i masteren</a:t>
            </a:r>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A0A0B2-C3D9-4A51-907D-CABABF2FAA64}" type="datetimeFigureOut">
              <a:rPr lang="da-DK" smtClean="0"/>
              <a:pPr/>
              <a:t>13-10-2016</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043B8C-C89B-4BF5-8141-3A467A8B8A52}" type="slidenum">
              <a:rPr lang="da-DK" smtClean="0"/>
              <a:pPr/>
              <a:t>‹nr.›</a:t>
            </a:fld>
            <a:endParaRPr lang="da-D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eg"/><Relationship Id="rId7"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hyperlink" Target="http://www.google.dk/url?sa=i&amp;rct=j&amp;q=&amp;esrc=s&amp;source=images&amp;cd=&amp;cad=rja&amp;uact=8&amp;ved=0ahUKEwiotI2W4rDLAhWzbZoKHS8JBb0QjRwIBw&amp;url=http://sonderborgkommune.dk/borger/har-du-mistanke-om-overgreb&amp;psig=AFQjCNF62r3E1b6XD1zj5aD5tDc8vt81hw&amp;ust=1457515354731588"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1.w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wmf"/><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wmf"/><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7" name="Billede 11" descr="PPT_bjælke_petrol 20 NY.jpg"/>
          <p:cNvPicPr>
            <a:picLocks noChangeAspect="1"/>
          </p:cNvPicPr>
          <p:nvPr/>
        </p:nvPicPr>
        <p:blipFill>
          <a:blip r:embed="rId2" cstate="print"/>
          <a:srcRect/>
          <a:stretch>
            <a:fillRect/>
          </a:stretch>
        </p:blipFill>
        <p:spPr bwMode="auto">
          <a:xfrm>
            <a:off x="0" y="6140450"/>
            <a:ext cx="9144000" cy="717550"/>
          </a:xfrm>
          <a:prstGeom prst="rect">
            <a:avLst/>
          </a:prstGeom>
          <a:noFill/>
          <a:ln w="9525">
            <a:noFill/>
            <a:miter lim="800000"/>
            <a:headEnd/>
            <a:tailEnd/>
          </a:ln>
        </p:spPr>
      </p:pic>
      <p:pic>
        <p:nvPicPr>
          <p:cNvPr id="11268" name="Billede 7" descr="blomme70.jpg"/>
          <p:cNvPicPr>
            <a:picLocks noChangeAspect="1"/>
          </p:cNvPicPr>
          <p:nvPr/>
        </p:nvPicPr>
        <p:blipFill>
          <a:blip r:embed="rId3" cstate="print"/>
          <a:srcRect/>
          <a:stretch>
            <a:fillRect/>
          </a:stretch>
        </p:blipFill>
        <p:spPr bwMode="auto">
          <a:xfrm>
            <a:off x="0" y="4338638"/>
            <a:ext cx="9144000" cy="2519362"/>
          </a:xfrm>
          <a:prstGeom prst="rect">
            <a:avLst/>
          </a:prstGeom>
          <a:noFill/>
          <a:ln w="9525">
            <a:noFill/>
            <a:miter lim="800000"/>
            <a:headEnd/>
            <a:tailEnd/>
          </a:ln>
        </p:spPr>
      </p:pic>
      <p:sp>
        <p:nvSpPr>
          <p:cNvPr id="11269" name="Rectangle 3"/>
          <p:cNvSpPr txBox="1">
            <a:spLocks noChangeArrowheads="1"/>
          </p:cNvSpPr>
          <p:nvPr/>
        </p:nvSpPr>
        <p:spPr bwMode="auto">
          <a:xfrm>
            <a:off x="1619672" y="908720"/>
            <a:ext cx="6120680" cy="2376264"/>
          </a:xfrm>
          <a:prstGeom prst="rect">
            <a:avLst/>
          </a:prstGeom>
          <a:noFill/>
          <a:ln w="9525">
            <a:noFill/>
            <a:miter lim="800000"/>
            <a:headEnd/>
            <a:tailEnd/>
          </a:ln>
        </p:spPr>
        <p:txBody>
          <a:bodyPr/>
          <a:lstStyle/>
          <a:p>
            <a:pPr algn="ctr">
              <a:spcBef>
                <a:spcPct val="20000"/>
              </a:spcBef>
            </a:pPr>
            <a:r>
              <a:rPr lang="da-DK" sz="2000" dirty="0">
                <a:latin typeface="Verdana" pitchFamily="34" charset="0"/>
              </a:rPr>
              <a:t>Høje følelsesmæssige krav</a:t>
            </a:r>
          </a:p>
          <a:p>
            <a:pPr algn="ctr">
              <a:spcBef>
                <a:spcPct val="20000"/>
              </a:spcBef>
            </a:pPr>
            <a:r>
              <a:rPr lang="da-DK" sz="2000" dirty="0">
                <a:latin typeface="Verdana" pitchFamily="34" charset="0"/>
              </a:rPr>
              <a:t>- En værktøjskasse </a:t>
            </a:r>
          </a:p>
        </p:txBody>
      </p:sp>
      <p:sp>
        <p:nvSpPr>
          <p:cNvPr id="11271" name="Tekstboks 6"/>
          <p:cNvSpPr txBox="1">
            <a:spLocks noChangeArrowheads="1"/>
          </p:cNvSpPr>
          <p:nvPr/>
        </p:nvSpPr>
        <p:spPr bwMode="auto">
          <a:xfrm>
            <a:off x="2483768" y="5229200"/>
            <a:ext cx="4752528" cy="523220"/>
          </a:xfrm>
          <a:prstGeom prst="rect">
            <a:avLst/>
          </a:prstGeom>
          <a:noFill/>
          <a:ln w="9525">
            <a:noFill/>
            <a:miter lim="800000"/>
            <a:headEnd/>
            <a:tailEnd/>
          </a:ln>
        </p:spPr>
        <p:txBody>
          <a:bodyPr wrap="square">
            <a:spAutoFit/>
          </a:bodyPr>
          <a:lstStyle/>
          <a:p>
            <a:r>
              <a:rPr lang="da-DK" sz="1400" b="1" dirty="0">
                <a:solidFill>
                  <a:schemeClr val="bg1"/>
                </a:solidFill>
              </a:rPr>
              <a:t> </a:t>
            </a:r>
            <a:endParaRPr lang="da-DK" sz="1400" dirty="0">
              <a:solidFill>
                <a:schemeClr val="bg1"/>
              </a:solidFill>
            </a:endParaRPr>
          </a:p>
          <a:p>
            <a:r>
              <a:rPr lang="da-DK" sz="1400" b="1" dirty="0">
                <a:solidFill>
                  <a:schemeClr val="bg1"/>
                </a:solidFill>
              </a:rPr>
              <a:t>Lasse Rønnoe, chefkonsulent, Arbejdsmiljø København</a:t>
            </a:r>
            <a:endParaRPr lang="da-DK" sz="1400" dirty="0">
              <a:solidFill>
                <a:schemeClr val="bg1"/>
              </a:solidFill>
            </a:endParaRPr>
          </a:p>
        </p:txBody>
      </p:sp>
      <p:pic>
        <p:nvPicPr>
          <p:cNvPr id="9" name="Picture 2" descr="http://100tips.dk/wp-content/uploads/2013/03/chapter-2.png"/>
          <p:cNvPicPr>
            <a:picLocks noChangeAspect="1" noChangeArrowheads="1"/>
          </p:cNvPicPr>
          <p:nvPr/>
        </p:nvPicPr>
        <p:blipFill>
          <a:blip r:embed="rId4" cstate="print"/>
          <a:srcRect/>
          <a:stretch>
            <a:fillRect/>
          </a:stretch>
        </p:blipFill>
        <p:spPr bwMode="auto">
          <a:xfrm>
            <a:off x="0" y="2708920"/>
            <a:ext cx="1618920" cy="1656184"/>
          </a:xfrm>
          <a:prstGeom prst="rect">
            <a:avLst/>
          </a:prstGeom>
          <a:noFill/>
        </p:spPr>
      </p:pic>
      <p:pic>
        <p:nvPicPr>
          <p:cNvPr id="40962" name="Picture 2" descr="http://sonderborgkommune.dk/sites/all/files/Forvaltninger/B%C3%B8rn%20og%20Uddannelse/%C2%A0/Billeder/iStock-sadgirl_0.jpg">
            <a:hlinkClick r:id="rId5"/>
          </p:cNvPr>
          <p:cNvPicPr>
            <a:picLocks noChangeAspect="1" noChangeArrowheads="1"/>
          </p:cNvPicPr>
          <p:nvPr/>
        </p:nvPicPr>
        <p:blipFill>
          <a:blip r:embed="rId6" cstate="print"/>
          <a:srcRect/>
          <a:stretch>
            <a:fillRect/>
          </a:stretch>
        </p:blipFill>
        <p:spPr bwMode="auto">
          <a:xfrm>
            <a:off x="5148064" y="3789040"/>
            <a:ext cx="1440160" cy="961239"/>
          </a:xfrm>
          <a:prstGeom prst="rect">
            <a:avLst/>
          </a:prstGeom>
          <a:noFill/>
        </p:spPr>
      </p:pic>
      <p:sp>
        <p:nvSpPr>
          <p:cNvPr id="40964" name="AutoShape 4" descr="Billedresultat for bekymring"/>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da-DK"/>
          </a:p>
        </p:txBody>
      </p:sp>
      <p:sp>
        <p:nvSpPr>
          <p:cNvPr id="40966" name="AutoShape 6" descr="Billedresultat for bekymring"/>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da-DK"/>
          </a:p>
        </p:txBody>
      </p:sp>
      <p:pic>
        <p:nvPicPr>
          <p:cNvPr id="12" name="Billede 11" descr="COLOURBOX557895.jpg"/>
          <p:cNvPicPr>
            <a:picLocks noChangeAspect="1"/>
          </p:cNvPicPr>
          <p:nvPr/>
        </p:nvPicPr>
        <p:blipFill>
          <a:blip r:embed="rId7" cstate="print"/>
          <a:stretch>
            <a:fillRect/>
          </a:stretch>
        </p:blipFill>
        <p:spPr>
          <a:xfrm>
            <a:off x="7596336" y="3068960"/>
            <a:ext cx="1032305" cy="729556"/>
          </a:xfrm>
          <a:prstGeom prst="rect">
            <a:avLst/>
          </a:prstGeom>
          <a:ln>
            <a:noFill/>
          </a:ln>
          <a:effectLst>
            <a:outerShdw blurRad="292100" dist="139700" dir="2700000" algn="tl" rotWithShape="0">
              <a:srgbClr val="333333">
                <a:alpha val="65000"/>
              </a:srgbClr>
            </a:outerShdw>
          </a:effectLst>
        </p:spPr>
      </p:pic>
      <p:pic>
        <p:nvPicPr>
          <p:cNvPr id="13" name="Billede 12" descr="l2.png"/>
          <p:cNvPicPr>
            <a:picLocks noChangeAspect="1"/>
          </p:cNvPicPr>
          <p:nvPr/>
        </p:nvPicPr>
        <p:blipFill>
          <a:blip r:embed="rId8" cstate="print"/>
          <a:stretch>
            <a:fillRect/>
          </a:stretch>
        </p:blipFill>
        <p:spPr>
          <a:xfrm>
            <a:off x="2195736" y="4005064"/>
            <a:ext cx="1439862" cy="960437"/>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dsholder til diasnummer 4"/>
          <p:cNvSpPr>
            <a:spLocks noGrp="1"/>
          </p:cNvSpPr>
          <p:nvPr>
            <p:ph type="sldNum" sz="quarter" idx="11"/>
          </p:nvPr>
        </p:nvSpPr>
        <p:spPr/>
        <p:txBody>
          <a:bodyPr/>
          <a:lstStyle/>
          <a:p>
            <a:fld id="{55044800-674D-4DE0-9A90-1BE035DA4293}" type="slidenum">
              <a:rPr lang="da-DK"/>
              <a:pPr/>
              <a:t>10</a:t>
            </a:fld>
            <a:endParaRPr lang="da-DK" dirty="0"/>
          </a:p>
        </p:txBody>
      </p:sp>
      <p:sp>
        <p:nvSpPr>
          <p:cNvPr id="293890" name="Rectangle 2"/>
          <p:cNvSpPr>
            <a:spLocks noChangeArrowheads="1"/>
          </p:cNvSpPr>
          <p:nvPr/>
        </p:nvSpPr>
        <p:spPr bwMode="auto">
          <a:xfrm>
            <a:off x="143023" y="80695"/>
            <a:ext cx="7453313" cy="809625"/>
          </a:xfrm>
          <a:prstGeom prst="rect">
            <a:avLst/>
          </a:prstGeom>
          <a:noFill/>
          <a:ln w="9525">
            <a:noFill/>
            <a:miter lim="800000"/>
            <a:headEnd/>
            <a:tailEnd/>
          </a:ln>
        </p:spPr>
        <p:txBody>
          <a:bodyPr/>
          <a:lstStyle/>
          <a:p>
            <a:r>
              <a:rPr lang="da-DK" sz="2200" b="1" dirty="0">
                <a:latin typeface="+mj-lt"/>
              </a:rPr>
              <a:t>Supervision: 2 </a:t>
            </a:r>
            <a:r>
              <a:rPr lang="da-DK" sz="2200" b="1" dirty="0" err="1">
                <a:latin typeface="+mj-lt"/>
              </a:rPr>
              <a:t>copingstrategier</a:t>
            </a:r>
            <a:endParaRPr lang="da-DK" sz="2200" b="1" dirty="0">
              <a:latin typeface="+mj-lt"/>
            </a:endParaRPr>
          </a:p>
          <a:p>
            <a:r>
              <a:rPr lang="da-DK" sz="2200" dirty="0">
                <a:latin typeface="+mj-lt"/>
              </a:rPr>
              <a:t>Afklar, hvad der muligt at arbejde hen imod i samtalen</a:t>
            </a:r>
          </a:p>
        </p:txBody>
      </p:sp>
      <p:sp>
        <p:nvSpPr>
          <p:cNvPr id="293891" name="Rectangle 3"/>
          <p:cNvSpPr>
            <a:spLocks noGrp="1" noChangeArrowheads="1"/>
          </p:cNvSpPr>
          <p:nvPr>
            <p:ph type="body" idx="1"/>
          </p:nvPr>
        </p:nvSpPr>
        <p:spPr>
          <a:xfrm>
            <a:off x="158132" y="1802050"/>
            <a:ext cx="4500594" cy="4572032"/>
          </a:xfrm>
        </p:spPr>
        <p:txBody>
          <a:bodyPr>
            <a:normAutofit/>
          </a:bodyPr>
          <a:lstStyle/>
          <a:p>
            <a:pPr>
              <a:lnSpc>
                <a:spcPct val="80000"/>
              </a:lnSpc>
              <a:buNone/>
            </a:pPr>
            <a:r>
              <a:rPr lang="da-DK" sz="2400" b="1" dirty="0">
                <a:solidFill>
                  <a:srgbClr val="002060"/>
                </a:solidFill>
              </a:rPr>
              <a:t>Problemløsende… handling</a:t>
            </a:r>
          </a:p>
          <a:p>
            <a:pPr>
              <a:lnSpc>
                <a:spcPct val="80000"/>
              </a:lnSpc>
              <a:buNone/>
            </a:pPr>
            <a:endParaRPr lang="da-DK" sz="1800" dirty="0">
              <a:solidFill>
                <a:srgbClr val="002060"/>
              </a:solidFill>
            </a:endParaRPr>
          </a:p>
          <a:p>
            <a:pPr marL="0" indent="0">
              <a:buFont typeface="Wingdings" pitchFamily="2" charset="2"/>
              <a:buChar char="q"/>
            </a:pPr>
            <a:r>
              <a:rPr lang="da-DK" sz="1800" dirty="0">
                <a:solidFill>
                  <a:srgbClr val="002060"/>
                </a:solidFill>
              </a:rPr>
              <a:t>   Fokus på ’det faktuelle’ problem </a:t>
            </a:r>
          </a:p>
          <a:p>
            <a:pPr>
              <a:lnSpc>
                <a:spcPct val="65000"/>
              </a:lnSpc>
              <a:buFont typeface="Wingdings" pitchFamily="2" charset="2"/>
              <a:buChar char="q"/>
            </a:pPr>
            <a:endParaRPr lang="da-DK" sz="600" dirty="0">
              <a:solidFill>
                <a:srgbClr val="002060"/>
              </a:solidFill>
            </a:endParaRPr>
          </a:p>
          <a:p>
            <a:pPr>
              <a:lnSpc>
                <a:spcPct val="65000"/>
              </a:lnSpc>
              <a:buFont typeface="Wingdings" pitchFamily="2" charset="2"/>
              <a:buChar char="q"/>
            </a:pPr>
            <a:r>
              <a:rPr lang="da-DK" sz="1800" dirty="0">
                <a:solidFill>
                  <a:srgbClr val="002060"/>
                </a:solidFill>
              </a:rPr>
              <a:t>Analysere årsagerne til problemet</a:t>
            </a:r>
          </a:p>
          <a:p>
            <a:pPr>
              <a:lnSpc>
                <a:spcPct val="65000"/>
              </a:lnSpc>
              <a:buFont typeface="Wingdings" pitchFamily="2" charset="2"/>
              <a:buChar char="q"/>
            </a:pPr>
            <a:endParaRPr lang="da-DK" sz="600" dirty="0">
              <a:solidFill>
                <a:srgbClr val="002060"/>
              </a:solidFill>
            </a:endParaRPr>
          </a:p>
          <a:p>
            <a:pPr>
              <a:lnSpc>
                <a:spcPct val="65000"/>
              </a:lnSpc>
              <a:buFont typeface="Wingdings" pitchFamily="2" charset="2"/>
              <a:buChar char="q"/>
            </a:pPr>
            <a:r>
              <a:rPr lang="da-DK" sz="1800" dirty="0">
                <a:solidFill>
                  <a:srgbClr val="002060"/>
                </a:solidFill>
              </a:rPr>
              <a:t>Definere og afgrænse problemet</a:t>
            </a:r>
          </a:p>
          <a:p>
            <a:pPr>
              <a:lnSpc>
                <a:spcPct val="65000"/>
              </a:lnSpc>
              <a:buFont typeface="Wingdings" pitchFamily="2" charset="2"/>
              <a:buChar char="q"/>
            </a:pPr>
            <a:endParaRPr lang="da-DK" sz="600" dirty="0">
              <a:solidFill>
                <a:srgbClr val="002060"/>
              </a:solidFill>
            </a:endParaRPr>
          </a:p>
          <a:p>
            <a:pPr>
              <a:lnSpc>
                <a:spcPct val="65000"/>
              </a:lnSpc>
              <a:buFont typeface="Wingdings" pitchFamily="2" charset="2"/>
              <a:buChar char="q"/>
            </a:pPr>
            <a:r>
              <a:rPr lang="da-DK" sz="1800" dirty="0">
                <a:solidFill>
                  <a:srgbClr val="002060"/>
                </a:solidFill>
              </a:rPr>
              <a:t>Sammenligne med tidligere erfaringer</a:t>
            </a:r>
          </a:p>
          <a:p>
            <a:pPr>
              <a:lnSpc>
                <a:spcPct val="65000"/>
              </a:lnSpc>
              <a:buFont typeface="Wingdings" pitchFamily="2" charset="2"/>
              <a:buChar char="q"/>
            </a:pPr>
            <a:endParaRPr lang="da-DK" sz="600" dirty="0">
              <a:solidFill>
                <a:srgbClr val="002060"/>
              </a:solidFill>
            </a:endParaRPr>
          </a:p>
          <a:p>
            <a:pPr>
              <a:lnSpc>
                <a:spcPct val="65000"/>
              </a:lnSpc>
              <a:buFont typeface="Wingdings" pitchFamily="2" charset="2"/>
              <a:buChar char="q"/>
            </a:pPr>
            <a:r>
              <a:rPr lang="da-DK" sz="1800" dirty="0">
                <a:solidFill>
                  <a:srgbClr val="002060"/>
                </a:solidFill>
              </a:rPr>
              <a:t>Tilstræbe en objektiv og virkelighedsnær evaluering af situationen</a:t>
            </a:r>
          </a:p>
          <a:p>
            <a:pPr>
              <a:lnSpc>
                <a:spcPct val="65000"/>
              </a:lnSpc>
              <a:buFont typeface="Wingdings" pitchFamily="2" charset="2"/>
              <a:buChar char="q"/>
            </a:pPr>
            <a:endParaRPr lang="da-DK" sz="600" dirty="0">
              <a:solidFill>
                <a:srgbClr val="002060"/>
              </a:solidFill>
            </a:endParaRPr>
          </a:p>
          <a:p>
            <a:pPr>
              <a:lnSpc>
                <a:spcPct val="65000"/>
              </a:lnSpc>
              <a:buFont typeface="Wingdings" pitchFamily="2" charset="2"/>
              <a:buChar char="q"/>
            </a:pPr>
            <a:r>
              <a:rPr lang="da-DK" sz="1800" dirty="0">
                <a:solidFill>
                  <a:srgbClr val="002060"/>
                </a:solidFill>
              </a:rPr>
              <a:t>Afprøve forskellige strategier på tankeplanet</a:t>
            </a:r>
          </a:p>
          <a:p>
            <a:pPr>
              <a:lnSpc>
                <a:spcPct val="65000"/>
              </a:lnSpc>
              <a:buFont typeface="Wingdings" pitchFamily="2" charset="2"/>
              <a:buChar char="q"/>
            </a:pPr>
            <a:endParaRPr lang="da-DK" sz="600" dirty="0">
              <a:solidFill>
                <a:srgbClr val="002060"/>
              </a:solidFill>
            </a:endParaRPr>
          </a:p>
          <a:p>
            <a:pPr>
              <a:lnSpc>
                <a:spcPct val="65000"/>
              </a:lnSpc>
              <a:buFont typeface="Wingdings" pitchFamily="2" charset="2"/>
              <a:buChar char="q"/>
            </a:pPr>
            <a:r>
              <a:rPr lang="da-DK" sz="1800" dirty="0">
                <a:solidFill>
                  <a:srgbClr val="002060"/>
                </a:solidFill>
              </a:rPr>
              <a:t>Søge information, viden, vejledning</a:t>
            </a:r>
          </a:p>
          <a:p>
            <a:pPr>
              <a:lnSpc>
                <a:spcPct val="65000"/>
              </a:lnSpc>
              <a:buFont typeface="Wingdings" pitchFamily="2" charset="2"/>
              <a:buChar char="q"/>
            </a:pPr>
            <a:endParaRPr lang="da-DK" sz="600" dirty="0">
              <a:solidFill>
                <a:srgbClr val="002060"/>
              </a:solidFill>
            </a:endParaRPr>
          </a:p>
          <a:p>
            <a:pPr>
              <a:lnSpc>
                <a:spcPct val="65000"/>
              </a:lnSpc>
              <a:buFont typeface="Wingdings" pitchFamily="2" charset="2"/>
              <a:buChar char="q"/>
            </a:pPr>
            <a:r>
              <a:rPr lang="da-DK" sz="1800" dirty="0">
                <a:solidFill>
                  <a:srgbClr val="002060"/>
                </a:solidFill>
              </a:rPr>
              <a:t>Tage forholdsregler så det ikke opstår igen</a:t>
            </a:r>
          </a:p>
          <a:p>
            <a:pPr>
              <a:lnSpc>
                <a:spcPct val="65000"/>
              </a:lnSpc>
              <a:buFont typeface="Wingdings" pitchFamily="2" charset="2"/>
              <a:buChar char="q"/>
            </a:pPr>
            <a:endParaRPr lang="da-DK" sz="600" dirty="0">
              <a:solidFill>
                <a:srgbClr val="002060"/>
              </a:solidFill>
            </a:endParaRPr>
          </a:p>
          <a:p>
            <a:pPr>
              <a:lnSpc>
                <a:spcPct val="65000"/>
              </a:lnSpc>
              <a:buFont typeface="Wingdings" pitchFamily="2" charset="2"/>
              <a:buChar char="q"/>
            </a:pPr>
            <a:r>
              <a:rPr lang="da-DK" sz="1800" dirty="0">
                <a:solidFill>
                  <a:srgbClr val="002060"/>
                </a:solidFill>
              </a:rPr>
              <a:t>Politisk aktivitet</a:t>
            </a:r>
          </a:p>
          <a:p>
            <a:pPr>
              <a:lnSpc>
                <a:spcPct val="65000"/>
              </a:lnSpc>
              <a:buFont typeface="Wingdings" pitchFamily="2" charset="2"/>
              <a:buChar char="q"/>
            </a:pPr>
            <a:endParaRPr lang="da-DK" sz="600" dirty="0">
              <a:solidFill>
                <a:srgbClr val="002060"/>
              </a:solidFill>
            </a:endParaRPr>
          </a:p>
          <a:p>
            <a:pPr>
              <a:lnSpc>
                <a:spcPct val="65000"/>
              </a:lnSpc>
              <a:buFont typeface="Wingdings" pitchFamily="2" charset="2"/>
              <a:buChar char="q"/>
            </a:pPr>
            <a:r>
              <a:rPr lang="da-DK" sz="1800" dirty="0">
                <a:solidFill>
                  <a:srgbClr val="002060"/>
                </a:solidFill>
              </a:rPr>
              <a:t>Forandring i eget liv (jobskift)</a:t>
            </a:r>
          </a:p>
          <a:p>
            <a:pPr>
              <a:lnSpc>
                <a:spcPct val="65000"/>
              </a:lnSpc>
              <a:buFont typeface="Wingdings" pitchFamily="2" charset="2"/>
              <a:buChar char="q"/>
            </a:pPr>
            <a:endParaRPr lang="da-DK" sz="600" dirty="0">
              <a:solidFill>
                <a:schemeClr val="accent1"/>
              </a:solidFill>
            </a:endParaRPr>
          </a:p>
        </p:txBody>
      </p:sp>
      <p:sp>
        <p:nvSpPr>
          <p:cNvPr id="293892" name="Text Box 4"/>
          <p:cNvSpPr txBox="1">
            <a:spLocks noChangeArrowheads="1"/>
          </p:cNvSpPr>
          <p:nvPr/>
        </p:nvSpPr>
        <p:spPr bwMode="auto">
          <a:xfrm>
            <a:off x="4792333" y="1635032"/>
            <a:ext cx="4105596" cy="5222968"/>
          </a:xfrm>
          <a:prstGeom prst="rect">
            <a:avLst/>
          </a:prstGeom>
          <a:noFill/>
          <a:ln w="9525">
            <a:noFill/>
            <a:miter lim="800000"/>
            <a:headEnd/>
            <a:tailEnd/>
          </a:ln>
          <a:effectLst/>
        </p:spPr>
        <p:txBody>
          <a:bodyPr wrap="square">
            <a:spAutoFit/>
          </a:bodyPr>
          <a:lstStyle/>
          <a:p>
            <a:r>
              <a:rPr lang="da-DK" sz="2400" b="1" dirty="0">
                <a:solidFill>
                  <a:srgbClr val="C00000"/>
                </a:solidFill>
              </a:rPr>
              <a:t>Følelsesløsende… håndtere sin tilstand</a:t>
            </a:r>
            <a:r>
              <a:rPr lang="da-DK" sz="1800" dirty="0">
                <a:solidFill>
                  <a:srgbClr val="C00000"/>
                </a:solidFill>
              </a:rPr>
              <a:t> </a:t>
            </a:r>
          </a:p>
          <a:p>
            <a:pPr algn="ctr">
              <a:lnSpc>
                <a:spcPct val="65000"/>
              </a:lnSpc>
              <a:spcBef>
                <a:spcPct val="20000"/>
              </a:spcBef>
              <a:spcAft>
                <a:spcPct val="40000"/>
              </a:spcAft>
            </a:pPr>
            <a:endParaRPr lang="da-DK" sz="1800" dirty="0">
              <a:solidFill>
                <a:srgbClr val="C00000"/>
              </a:solidFill>
            </a:endParaRPr>
          </a:p>
          <a:p>
            <a:pPr>
              <a:lnSpc>
                <a:spcPct val="65000"/>
              </a:lnSpc>
              <a:spcBef>
                <a:spcPct val="20000"/>
              </a:spcBef>
              <a:buFont typeface="Courier New" pitchFamily="49" charset="0"/>
              <a:buChar char="o"/>
            </a:pPr>
            <a:r>
              <a:rPr lang="da-DK" dirty="0">
                <a:solidFill>
                  <a:srgbClr val="C00000"/>
                </a:solidFill>
              </a:rPr>
              <a:t> Fokus på oplevelsen af problemet</a:t>
            </a:r>
          </a:p>
          <a:p>
            <a:pPr>
              <a:buFont typeface="Courier New" pitchFamily="49" charset="0"/>
              <a:buChar char="o"/>
            </a:pPr>
            <a:endParaRPr lang="da-DK" sz="600" dirty="0">
              <a:solidFill>
                <a:srgbClr val="C00000"/>
              </a:solidFill>
            </a:endParaRPr>
          </a:p>
          <a:p>
            <a:pPr>
              <a:buFont typeface="Courier New" pitchFamily="49" charset="0"/>
              <a:buChar char="o"/>
            </a:pPr>
            <a:r>
              <a:rPr lang="da-DK" dirty="0">
                <a:solidFill>
                  <a:srgbClr val="C00000"/>
                </a:solidFill>
              </a:rPr>
              <a:t>  Fokus på trivsel og følelser</a:t>
            </a:r>
          </a:p>
          <a:p>
            <a:pPr>
              <a:buFont typeface="Courier New" pitchFamily="49" charset="0"/>
              <a:buChar char="o"/>
            </a:pPr>
            <a:endParaRPr lang="da-DK" sz="600" dirty="0">
              <a:solidFill>
                <a:srgbClr val="C00000"/>
              </a:solidFill>
            </a:endParaRPr>
          </a:p>
          <a:p>
            <a:pPr>
              <a:lnSpc>
                <a:spcPct val="65000"/>
              </a:lnSpc>
              <a:spcBef>
                <a:spcPct val="20000"/>
              </a:spcBef>
              <a:buFont typeface="Courier New" pitchFamily="49" charset="0"/>
              <a:buChar char="o"/>
            </a:pPr>
            <a:r>
              <a:rPr lang="da-DK" sz="2000" dirty="0">
                <a:solidFill>
                  <a:srgbClr val="C00000"/>
                </a:solidFill>
              </a:rPr>
              <a:t> </a:t>
            </a:r>
            <a:r>
              <a:rPr lang="da-DK" dirty="0">
                <a:solidFill>
                  <a:srgbClr val="C00000"/>
                </a:solidFill>
              </a:rPr>
              <a:t>”Gå ind i smerten”, græde, tale om det, </a:t>
            </a:r>
          </a:p>
          <a:p>
            <a:pPr>
              <a:lnSpc>
                <a:spcPct val="65000"/>
              </a:lnSpc>
              <a:spcBef>
                <a:spcPct val="20000"/>
              </a:spcBef>
            </a:pPr>
            <a:r>
              <a:rPr lang="da-DK" dirty="0">
                <a:solidFill>
                  <a:srgbClr val="C00000"/>
                </a:solidFill>
              </a:rPr>
              <a:t>    tænke på det, mærke følelserne</a:t>
            </a:r>
          </a:p>
          <a:p>
            <a:pPr>
              <a:lnSpc>
                <a:spcPct val="65000"/>
              </a:lnSpc>
              <a:spcBef>
                <a:spcPct val="20000"/>
              </a:spcBef>
              <a:buFont typeface="Courier New" pitchFamily="49" charset="0"/>
              <a:buChar char="o"/>
            </a:pPr>
            <a:endParaRPr lang="da-DK" sz="600" dirty="0">
              <a:solidFill>
                <a:srgbClr val="C00000"/>
              </a:solidFill>
            </a:endParaRPr>
          </a:p>
          <a:p>
            <a:pPr>
              <a:lnSpc>
                <a:spcPct val="65000"/>
              </a:lnSpc>
              <a:spcBef>
                <a:spcPct val="20000"/>
              </a:spcBef>
              <a:buFont typeface="Courier New" pitchFamily="49" charset="0"/>
              <a:buChar char="o"/>
            </a:pPr>
            <a:r>
              <a:rPr lang="da-DK" dirty="0">
                <a:solidFill>
                  <a:srgbClr val="C00000"/>
                </a:solidFill>
              </a:rPr>
              <a:t>  Forsøge at tænke på noget andet </a:t>
            </a:r>
          </a:p>
          <a:p>
            <a:pPr>
              <a:lnSpc>
                <a:spcPct val="65000"/>
              </a:lnSpc>
              <a:spcBef>
                <a:spcPct val="20000"/>
              </a:spcBef>
              <a:buFont typeface="Courier New" pitchFamily="49" charset="0"/>
              <a:buChar char="o"/>
            </a:pPr>
            <a:endParaRPr lang="da-DK" sz="600" dirty="0">
              <a:solidFill>
                <a:srgbClr val="C00000"/>
              </a:solidFill>
            </a:endParaRPr>
          </a:p>
          <a:p>
            <a:pPr>
              <a:lnSpc>
                <a:spcPct val="65000"/>
              </a:lnSpc>
              <a:spcBef>
                <a:spcPct val="20000"/>
              </a:spcBef>
              <a:buFont typeface="Courier New" pitchFamily="49" charset="0"/>
              <a:buChar char="o"/>
            </a:pPr>
            <a:r>
              <a:rPr lang="da-DK" dirty="0">
                <a:solidFill>
                  <a:srgbClr val="C00000"/>
                </a:solidFill>
              </a:rPr>
              <a:t>  Tænke på behagelige ting</a:t>
            </a:r>
          </a:p>
          <a:p>
            <a:pPr>
              <a:lnSpc>
                <a:spcPct val="65000"/>
              </a:lnSpc>
              <a:spcBef>
                <a:spcPct val="20000"/>
              </a:spcBef>
              <a:buFont typeface="Courier New" pitchFamily="49" charset="0"/>
              <a:buChar char="o"/>
            </a:pPr>
            <a:endParaRPr lang="da-DK" sz="600" dirty="0">
              <a:solidFill>
                <a:srgbClr val="C00000"/>
              </a:solidFill>
            </a:endParaRPr>
          </a:p>
          <a:p>
            <a:pPr>
              <a:lnSpc>
                <a:spcPct val="65000"/>
              </a:lnSpc>
              <a:spcBef>
                <a:spcPct val="20000"/>
              </a:spcBef>
              <a:buFont typeface="Courier New" pitchFamily="49" charset="0"/>
              <a:buChar char="o"/>
            </a:pPr>
            <a:r>
              <a:rPr lang="da-DK" dirty="0">
                <a:solidFill>
                  <a:srgbClr val="C00000"/>
                </a:solidFill>
              </a:rPr>
              <a:t>  Bearbejde følelser og tanker, f.eks.  </a:t>
            </a:r>
          </a:p>
          <a:p>
            <a:pPr>
              <a:lnSpc>
                <a:spcPct val="65000"/>
              </a:lnSpc>
              <a:spcBef>
                <a:spcPct val="20000"/>
              </a:spcBef>
            </a:pPr>
            <a:r>
              <a:rPr lang="da-DK" dirty="0">
                <a:solidFill>
                  <a:srgbClr val="C00000"/>
                </a:solidFill>
              </a:rPr>
              <a:t>     ved at skrive, se problemet fra en </a:t>
            </a:r>
          </a:p>
          <a:p>
            <a:pPr>
              <a:lnSpc>
                <a:spcPct val="65000"/>
              </a:lnSpc>
              <a:spcBef>
                <a:spcPct val="20000"/>
              </a:spcBef>
            </a:pPr>
            <a:r>
              <a:rPr lang="da-DK" dirty="0">
                <a:solidFill>
                  <a:srgbClr val="C00000"/>
                </a:solidFill>
              </a:rPr>
              <a:t>     anden vinkel osv.</a:t>
            </a:r>
          </a:p>
          <a:p>
            <a:pPr>
              <a:lnSpc>
                <a:spcPct val="65000"/>
              </a:lnSpc>
              <a:spcBef>
                <a:spcPct val="20000"/>
              </a:spcBef>
              <a:buFont typeface="Courier New" pitchFamily="49" charset="0"/>
              <a:buChar char="o"/>
            </a:pPr>
            <a:endParaRPr lang="da-DK" sz="600" dirty="0">
              <a:solidFill>
                <a:srgbClr val="C00000"/>
              </a:solidFill>
            </a:endParaRPr>
          </a:p>
          <a:p>
            <a:pPr>
              <a:lnSpc>
                <a:spcPct val="65000"/>
              </a:lnSpc>
              <a:spcBef>
                <a:spcPct val="20000"/>
              </a:spcBef>
              <a:buFont typeface="Courier New" pitchFamily="49" charset="0"/>
              <a:buChar char="o"/>
            </a:pPr>
            <a:r>
              <a:rPr lang="da-DK" dirty="0">
                <a:solidFill>
                  <a:srgbClr val="C00000"/>
                </a:solidFill>
              </a:rPr>
              <a:t>  Nedsætte stressfølelsen gennem </a:t>
            </a:r>
          </a:p>
          <a:p>
            <a:pPr>
              <a:lnSpc>
                <a:spcPct val="65000"/>
              </a:lnSpc>
              <a:spcBef>
                <a:spcPct val="20000"/>
              </a:spcBef>
            </a:pPr>
            <a:r>
              <a:rPr lang="da-DK" dirty="0">
                <a:solidFill>
                  <a:srgbClr val="C00000"/>
                </a:solidFill>
              </a:rPr>
              <a:t>     </a:t>
            </a:r>
            <a:r>
              <a:rPr lang="da-DK" dirty="0" err="1">
                <a:solidFill>
                  <a:srgbClr val="C00000"/>
                </a:solidFill>
              </a:rPr>
              <a:t>mindfulness</a:t>
            </a:r>
            <a:r>
              <a:rPr lang="da-DK" dirty="0">
                <a:solidFill>
                  <a:srgbClr val="C00000"/>
                </a:solidFill>
              </a:rPr>
              <a:t>, afspænding, yoga, musik</a:t>
            </a:r>
          </a:p>
          <a:p>
            <a:pPr>
              <a:lnSpc>
                <a:spcPct val="65000"/>
              </a:lnSpc>
              <a:spcBef>
                <a:spcPct val="20000"/>
              </a:spcBef>
            </a:pPr>
            <a:endParaRPr lang="da-DK" sz="600" dirty="0">
              <a:solidFill>
                <a:srgbClr val="C00000"/>
              </a:solidFill>
            </a:endParaRPr>
          </a:p>
          <a:p>
            <a:pPr>
              <a:lnSpc>
                <a:spcPct val="65000"/>
              </a:lnSpc>
              <a:spcBef>
                <a:spcPct val="20000"/>
              </a:spcBef>
              <a:buFont typeface="Arial" pitchFamily="34" charset="0"/>
              <a:buChar char="•"/>
            </a:pPr>
            <a:endParaRPr lang="da-DK" sz="600" dirty="0">
              <a:solidFill>
                <a:srgbClr val="C00000"/>
              </a:solidFill>
              <a:latin typeface="Gill Sans tekst"/>
            </a:endParaRPr>
          </a:p>
          <a:p>
            <a:pPr>
              <a:lnSpc>
                <a:spcPct val="65000"/>
              </a:lnSpc>
              <a:spcBef>
                <a:spcPct val="20000"/>
              </a:spcBef>
              <a:buFont typeface="Arial" pitchFamily="34" charset="0"/>
              <a:buChar char="•"/>
            </a:pPr>
            <a:endParaRPr lang="da-DK" dirty="0">
              <a:solidFill>
                <a:srgbClr val="F90F20"/>
              </a:solidFill>
              <a:latin typeface="Gill Sans tekst"/>
            </a:endParaRPr>
          </a:p>
          <a:p>
            <a:pPr>
              <a:lnSpc>
                <a:spcPct val="65000"/>
              </a:lnSpc>
              <a:spcBef>
                <a:spcPct val="20000"/>
              </a:spcBef>
            </a:pPr>
            <a:endParaRPr lang="da-DK" dirty="0">
              <a:solidFill>
                <a:srgbClr val="F90F20"/>
              </a:solidFill>
              <a:latin typeface="Gill Sans tekst"/>
            </a:endParaRPr>
          </a:p>
          <a:p>
            <a:pPr>
              <a:lnSpc>
                <a:spcPct val="65000"/>
              </a:lnSpc>
              <a:spcBef>
                <a:spcPct val="20000"/>
              </a:spcBef>
            </a:pPr>
            <a:endParaRPr lang="da-DK" sz="2000" dirty="0">
              <a:solidFill>
                <a:schemeClr val="hlink"/>
              </a:solidFill>
              <a:latin typeface="Gill Sans MT" pitchFamily="34" charset="0"/>
            </a:endParaRPr>
          </a:p>
        </p:txBody>
      </p:sp>
      <p:pic>
        <p:nvPicPr>
          <p:cNvPr id="8" name="Picture 2" descr="http://t3.gstatic.com/images?q=tbn:ANd9GcRQnAwkaTwI7ocTT3HaKBRA9P6F5lt2qiH13171M2eSOW1llZo&amp;t=1&amp;usg=__iYuMaketPDU_bKrMzRcjcU7-II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35896" y="5368650"/>
            <a:ext cx="1156437" cy="1489350"/>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uppe 6"/>
          <p:cNvGrpSpPr/>
          <p:nvPr/>
        </p:nvGrpSpPr>
        <p:grpSpPr>
          <a:xfrm>
            <a:off x="7070319" y="25678"/>
            <a:ext cx="2073681" cy="1528455"/>
            <a:chOff x="7070319" y="116632"/>
            <a:chExt cx="2073681" cy="1528455"/>
          </a:xfrm>
        </p:grpSpPr>
        <p:pic>
          <p:nvPicPr>
            <p:cNvPr id="9" name="Picture 8" descr="122381_IGLO modellen powerpoint_2.jpg"/>
            <p:cNvPicPr>
              <a:picLocks noChangeAspect="1"/>
            </p:cNvPicPr>
            <p:nvPr/>
          </p:nvPicPr>
          <p:blipFill>
            <a:blip r:embed="rId4" cstate="print"/>
            <a:srcRect/>
            <a:stretch>
              <a:fillRect/>
            </a:stretch>
          </p:blipFill>
          <p:spPr>
            <a:xfrm>
              <a:off x="7070319" y="116632"/>
              <a:ext cx="2073681" cy="1528455"/>
            </a:xfrm>
            <a:prstGeom prst="rect">
              <a:avLst/>
            </a:prstGeom>
          </p:spPr>
        </p:pic>
        <p:sp>
          <p:nvSpPr>
            <p:cNvPr id="10" name="Tekstfelt 9"/>
            <p:cNvSpPr txBox="1"/>
            <p:nvPr/>
          </p:nvSpPr>
          <p:spPr>
            <a:xfrm>
              <a:off x="7452320" y="432000"/>
              <a:ext cx="288032" cy="369332"/>
            </a:xfrm>
            <a:prstGeom prst="rect">
              <a:avLst/>
            </a:prstGeom>
            <a:noFill/>
          </p:spPr>
          <p:txBody>
            <a:bodyPr wrap="square" rtlCol="0">
              <a:spAutoFit/>
            </a:bodyPr>
            <a:lstStyle/>
            <a:p>
              <a:r>
                <a:rPr lang="da-DK" b="1" dirty="0"/>
                <a:t>I</a:t>
              </a:r>
            </a:p>
          </p:txBody>
        </p:sp>
      </p:grpSp>
    </p:spTree>
    <p:extLst>
      <p:ext uri="{BB962C8B-B14F-4D97-AF65-F5344CB8AC3E}">
        <p14:creationId xmlns:p14="http://schemas.microsoft.com/office/powerpoint/2010/main" val="3450257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143668" y="-112712"/>
            <a:ext cx="8785225" cy="1431925"/>
          </a:xfrm>
        </p:spPr>
        <p:txBody>
          <a:bodyPr>
            <a:normAutofit/>
          </a:bodyPr>
          <a:lstStyle/>
          <a:p>
            <a:pPr algn="l"/>
            <a:r>
              <a:rPr lang="da-DK" sz="2200" b="1" dirty="0"/>
              <a:t>Spændingsbarometer - tag en runde i teamet: </a:t>
            </a:r>
            <a:br>
              <a:rPr lang="da-DK" sz="2200" b="1" dirty="0"/>
            </a:br>
            <a:r>
              <a:rPr lang="da-DK" sz="2200" dirty="0"/>
              <a:t>Hvilke opgaver for jer hver især er lystbetonede </a:t>
            </a:r>
            <a:br>
              <a:rPr lang="da-DK" sz="2200" dirty="0"/>
            </a:br>
            <a:r>
              <a:rPr lang="da-DK" sz="2200" dirty="0"/>
              <a:t>og hvilke er ”bøvlede” lige nu og her?</a:t>
            </a:r>
          </a:p>
        </p:txBody>
      </p:sp>
      <p:sp>
        <p:nvSpPr>
          <p:cNvPr id="107523" name="Text Box 3"/>
          <p:cNvSpPr txBox="1">
            <a:spLocks noChangeArrowheads="1"/>
          </p:cNvSpPr>
          <p:nvPr/>
        </p:nvSpPr>
        <p:spPr bwMode="auto">
          <a:xfrm>
            <a:off x="900113" y="1712332"/>
            <a:ext cx="2089150" cy="371374"/>
          </a:xfrm>
          <a:prstGeom prst="rect">
            <a:avLst/>
          </a:prstGeom>
          <a:noFill/>
          <a:ln w="9525" algn="ctr">
            <a:noFill/>
            <a:miter lim="800000"/>
            <a:headEnd/>
            <a:tailEnd/>
          </a:ln>
        </p:spPr>
        <p:txBody>
          <a:bodyPr lIns="91429" tIns="45715" rIns="91429" bIns="45715">
            <a:spAutoFit/>
          </a:bodyPr>
          <a:lstStyle/>
          <a:p>
            <a:pPr algn="ctr">
              <a:lnSpc>
                <a:spcPct val="105000"/>
              </a:lnSpc>
              <a:spcBef>
                <a:spcPct val="50000"/>
              </a:spcBef>
              <a:defRPr/>
            </a:pPr>
            <a:r>
              <a:rPr lang="da-DK" dirty="0">
                <a:solidFill>
                  <a:srgbClr val="00B050"/>
                </a:solidFill>
              </a:rPr>
              <a:t>Grønne</a:t>
            </a:r>
          </a:p>
        </p:txBody>
      </p:sp>
      <p:sp>
        <p:nvSpPr>
          <p:cNvPr id="101380" name="Text Box 4"/>
          <p:cNvSpPr txBox="1">
            <a:spLocks noChangeArrowheads="1"/>
          </p:cNvSpPr>
          <p:nvPr/>
        </p:nvSpPr>
        <p:spPr bwMode="auto">
          <a:xfrm>
            <a:off x="3455988" y="1714246"/>
            <a:ext cx="2089150" cy="579437"/>
          </a:xfrm>
          <a:prstGeom prst="rect">
            <a:avLst/>
          </a:prstGeom>
          <a:noFill/>
          <a:ln w="9525" algn="ctr">
            <a:noFill/>
            <a:miter lim="800000"/>
            <a:headEnd/>
            <a:tailEnd/>
          </a:ln>
        </p:spPr>
        <p:txBody>
          <a:bodyPr lIns="91429" tIns="45715" rIns="91429" bIns="45715">
            <a:spAutoFit/>
          </a:bodyPr>
          <a:lstStyle/>
          <a:p>
            <a:pPr algn="ctr"/>
            <a:r>
              <a:rPr lang="da-DK" dirty="0">
                <a:solidFill>
                  <a:srgbClr val="FFCC00"/>
                </a:solidFill>
              </a:rPr>
              <a:t>Gule</a:t>
            </a:r>
          </a:p>
        </p:txBody>
      </p:sp>
      <p:sp>
        <p:nvSpPr>
          <p:cNvPr id="101381" name="Text Box 5"/>
          <p:cNvSpPr txBox="1">
            <a:spLocks noChangeArrowheads="1"/>
          </p:cNvSpPr>
          <p:nvPr/>
        </p:nvSpPr>
        <p:spPr bwMode="auto">
          <a:xfrm>
            <a:off x="6011863" y="1708945"/>
            <a:ext cx="2089150" cy="579437"/>
          </a:xfrm>
          <a:prstGeom prst="rect">
            <a:avLst/>
          </a:prstGeom>
          <a:noFill/>
          <a:ln w="9525" algn="ctr">
            <a:noFill/>
            <a:miter lim="800000"/>
            <a:headEnd/>
            <a:tailEnd/>
          </a:ln>
        </p:spPr>
        <p:txBody>
          <a:bodyPr lIns="91429" tIns="45715" rIns="91429" bIns="45715">
            <a:spAutoFit/>
          </a:bodyPr>
          <a:lstStyle/>
          <a:p>
            <a:pPr algn="ctr"/>
            <a:r>
              <a:rPr lang="da-DK" dirty="0">
                <a:solidFill>
                  <a:srgbClr val="FF0000"/>
                </a:solidFill>
              </a:rPr>
              <a:t>Røde</a:t>
            </a:r>
          </a:p>
        </p:txBody>
      </p:sp>
      <p:sp>
        <p:nvSpPr>
          <p:cNvPr id="101382" name="Rectangle 6"/>
          <p:cNvSpPr>
            <a:spLocks noChangeArrowheads="1"/>
          </p:cNvSpPr>
          <p:nvPr/>
        </p:nvSpPr>
        <p:spPr bwMode="auto">
          <a:xfrm>
            <a:off x="2555875" y="3357563"/>
            <a:ext cx="790575" cy="1152525"/>
          </a:xfrm>
          <a:prstGeom prst="rect">
            <a:avLst/>
          </a:prstGeom>
          <a:solidFill>
            <a:srgbClr val="99FF66"/>
          </a:solidFill>
          <a:ln w="9525" algn="ctr">
            <a:solidFill>
              <a:schemeClr val="tx1"/>
            </a:solidFill>
            <a:miter lim="800000"/>
            <a:headEnd/>
            <a:tailEnd/>
          </a:ln>
        </p:spPr>
        <p:txBody>
          <a:bodyPr wrap="none" lIns="91429" tIns="45715" rIns="91429" bIns="45715" anchor="ctr"/>
          <a:lstStyle/>
          <a:p>
            <a:endParaRPr lang="da-DK"/>
          </a:p>
        </p:txBody>
      </p:sp>
      <p:sp>
        <p:nvSpPr>
          <p:cNvPr id="101383" name="Rectangle 7"/>
          <p:cNvSpPr>
            <a:spLocks noChangeArrowheads="1"/>
          </p:cNvSpPr>
          <p:nvPr/>
        </p:nvSpPr>
        <p:spPr bwMode="auto">
          <a:xfrm>
            <a:off x="4140200" y="3357563"/>
            <a:ext cx="792163" cy="1152525"/>
          </a:xfrm>
          <a:prstGeom prst="rect">
            <a:avLst/>
          </a:prstGeom>
          <a:solidFill>
            <a:srgbClr val="FFFF00"/>
          </a:solidFill>
          <a:ln w="9525" algn="ctr">
            <a:solidFill>
              <a:schemeClr val="tx1"/>
            </a:solidFill>
            <a:miter lim="800000"/>
            <a:headEnd/>
            <a:tailEnd/>
          </a:ln>
        </p:spPr>
        <p:txBody>
          <a:bodyPr wrap="none" lIns="91429" tIns="45715" rIns="91429" bIns="45715" anchor="ctr"/>
          <a:lstStyle/>
          <a:p>
            <a:endParaRPr lang="da-DK"/>
          </a:p>
        </p:txBody>
      </p:sp>
      <p:sp>
        <p:nvSpPr>
          <p:cNvPr id="101384" name="Rectangle 8"/>
          <p:cNvSpPr>
            <a:spLocks noChangeArrowheads="1"/>
          </p:cNvSpPr>
          <p:nvPr/>
        </p:nvSpPr>
        <p:spPr bwMode="auto">
          <a:xfrm>
            <a:off x="971550" y="3357563"/>
            <a:ext cx="790575" cy="1152525"/>
          </a:xfrm>
          <a:prstGeom prst="rect">
            <a:avLst/>
          </a:prstGeom>
          <a:solidFill>
            <a:srgbClr val="33893B"/>
          </a:solidFill>
          <a:ln w="9525" algn="ctr">
            <a:solidFill>
              <a:schemeClr val="tx1"/>
            </a:solidFill>
            <a:miter lim="800000"/>
            <a:headEnd/>
            <a:tailEnd/>
          </a:ln>
        </p:spPr>
        <p:txBody>
          <a:bodyPr wrap="none" lIns="91429" tIns="45715" rIns="91429" bIns="45715" anchor="ctr"/>
          <a:lstStyle/>
          <a:p>
            <a:pPr algn="ctr"/>
            <a:endParaRPr lang="da-DK">
              <a:solidFill>
                <a:srgbClr val="009900"/>
              </a:solidFill>
            </a:endParaRPr>
          </a:p>
        </p:txBody>
      </p:sp>
      <p:sp>
        <p:nvSpPr>
          <p:cNvPr id="101385" name="Rectangle 9"/>
          <p:cNvSpPr>
            <a:spLocks noChangeArrowheads="1"/>
          </p:cNvSpPr>
          <p:nvPr/>
        </p:nvSpPr>
        <p:spPr bwMode="auto">
          <a:xfrm>
            <a:off x="1763713" y="3357563"/>
            <a:ext cx="792162" cy="1152525"/>
          </a:xfrm>
          <a:prstGeom prst="rect">
            <a:avLst/>
          </a:prstGeom>
          <a:solidFill>
            <a:srgbClr val="33CC33"/>
          </a:solidFill>
          <a:ln w="9525" algn="ctr">
            <a:solidFill>
              <a:schemeClr val="tx1"/>
            </a:solidFill>
            <a:miter lim="800000"/>
            <a:headEnd/>
            <a:tailEnd/>
          </a:ln>
        </p:spPr>
        <p:txBody>
          <a:bodyPr wrap="none" lIns="91429" tIns="45715" rIns="91429" bIns="45715" anchor="ctr"/>
          <a:lstStyle/>
          <a:p>
            <a:endParaRPr lang="da-DK"/>
          </a:p>
        </p:txBody>
      </p:sp>
      <p:sp>
        <p:nvSpPr>
          <p:cNvPr id="101386" name="Rectangle 10"/>
          <p:cNvSpPr>
            <a:spLocks noChangeArrowheads="1"/>
          </p:cNvSpPr>
          <p:nvPr/>
        </p:nvSpPr>
        <p:spPr bwMode="auto">
          <a:xfrm>
            <a:off x="3348038" y="3357563"/>
            <a:ext cx="790575" cy="1152525"/>
          </a:xfrm>
          <a:prstGeom prst="rect">
            <a:avLst/>
          </a:prstGeom>
          <a:solidFill>
            <a:srgbClr val="CCFF33"/>
          </a:solidFill>
          <a:ln w="9525" algn="ctr">
            <a:solidFill>
              <a:schemeClr val="tx1"/>
            </a:solidFill>
            <a:miter lim="800000"/>
            <a:headEnd/>
            <a:tailEnd/>
          </a:ln>
        </p:spPr>
        <p:txBody>
          <a:bodyPr wrap="none" lIns="91429" tIns="45715" rIns="91429" bIns="45715" anchor="ctr"/>
          <a:lstStyle/>
          <a:p>
            <a:endParaRPr lang="da-DK"/>
          </a:p>
        </p:txBody>
      </p:sp>
      <p:sp>
        <p:nvSpPr>
          <p:cNvPr id="101387" name="Rectangle 11"/>
          <p:cNvSpPr>
            <a:spLocks noChangeArrowheads="1"/>
          </p:cNvSpPr>
          <p:nvPr/>
        </p:nvSpPr>
        <p:spPr bwMode="auto">
          <a:xfrm>
            <a:off x="4932363" y="3357563"/>
            <a:ext cx="792162" cy="1152525"/>
          </a:xfrm>
          <a:prstGeom prst="rect">
            <a:avLst/>
          </a:prstGeom>
          <a:solidFill>
            <a:srgbClr val="FFCC00"/>
          </a:solidFill>
          <a:ln w="9525" algn="ctr">
            <a:solidFill>
              <a:schemeClr val="tx1"/>
            </a:solidFill>
            <a:miter lim="800000"/>
            <a:headEnd/>
            <a:tailEnd/>
          </a:ln>
        </p:spPr>
        <p:txBody>
          <a:bodyPr wrap="none" lIns="91429" tIns="45715" rIns="91429" bIns="45715" anchor="ctr"/>
          <a:lstStyle/>
          <a:p>
            <a:endParaRPr lang="da-DK"/>
          </a:p>
        </p:txBody>
      </p:sp>
      <p:sp>
        <p:nvSpPr>
          <p:cNvPr id="101388" name="Rectangle 12"/>
          <p:cNvSpPr>
            <a:spLocks noChangeArrowheads="1"/>
          </p:cNvSpPr>
          <p:nvPr/>
        </p:nvSpPr>
        <p:spPr bwMode="auto">
          <a:xfrm>
            <a:off x="6516688" y="3357563"/>
            <a:ext cx="790575" cy="1152525"/>
          </a:xfrm>
          <a:prstGeom prst="rect">
            <a:avLst/>
          </a:prstGeom>
          <a:solidFill>
            <a:srgbClr val="FF0000"/>
          </a:solidFill>
          <a:ln w="9525" algn="ctr">
            <a:solidFill>
              <a:schemeClr val="tx1"/>
            </a:solidFill>
            <a:miter lim="800000"/>
            <a:headEnd/>
            <a:tailEnd/>
          </a:ln>
        </p:spPr>
        <p:txBody>
          <a:bodyPr wrap="none" lIns="91429" tIns="45715" rIns="91429" bIns="45715" anchor="ctr"/>
          <a:lstStyle/>
          <a:p>
            <a:endParaRPr lang="da-DK"/>
          </a:p>
        </p:txBody>
      </p:sp>
      <p:sp>
        <p:nvSpPr>
          <p:cNvPr id="101389" name="Rectangle 13"/>
          <p:cNvSpPr>
            <a:spLocks noChangeArrowheads="1"/>
          </p:cNvSpPr>
          <p:nvPr/>
        </p:nvSpPr>
        <p:spPr bwMode="auto">
          <a:xfrm>
            <a:off x="7308850" y="3357563"/>
            <a:ext cx="792163" cy="1152525"/>
          </a:xfrm>
          <a:prstGeom prst="rect">
            <a:avLst/>
          </a:prstGeom>
          <a:solidFill>
            <a:srgbClr val="CC0000"/>
          </a:solidFill>
          <a:ln w="9525" algn="ctr">
            <a:solidFill>
              <a:schemeClr val="tx1"/>
            </a:solidFill>
            <a:miter lim="800000"/>
            <a:headEnd/>
            <a:tailEnd/>
          </a:ln>
        </p:spPr>
        <p:txBody>
          <a:bodyPr wrap="none" lIns="91429" tIns="45715" rIns="91429" bIns="45715" anchor="ctr"/>
          <a:lstStyle/>
          <a:p>
            <a:endParaRPr lang="da-DK"/>
          </a:p>
        </p:txBody>
      </p:sp>
      <p:sp>
        <p:nvSpPr>
          <p:cNvPr id="101390" name="Rectangle 14"/>
          <p:cNvSpPr>
            <a:spLocks noChangeArrowheads="1"/>
          </p:cNvSpPr>
          <p:nvPr/>
        </p:nvSpPr>
        <p:spPr bwMode="auto">
          <a:xfrm>
            <a:off x="5724525" y="3357563"/>
            <a:ext cx="788988" cy="1152525"/>
          </a:xfrm>
          <a:prstGeom prst="rect">
            <a:avLst/>
          </a:prstGeom>
          <a:solidFill>
            <a:srgbClr val="FF6600"/>
          </a:solidFill>
          <a:ln w="9525" algn="ctr">
            <a:solidFill>
              <a:schemeClr val="tx1"/>
            </a:solidFill>
            <a:miter lim="800000"/>
            <a:headEnd/>
            <a:tailEnd/>
          </a:ln>
        </p:spPr>
        <p:txBody>
          <a:bodyPr wrap="none" lIns="91429" tIns="45715" rIns="91429" bIns="45715" anchor="ctr"/>
          <a:lstStyle/>
          <a:p>
            <a:endParaRPr lang="da-DK"/>
          </a:p>
        </p:txBody>
      </p:sp>
      <p:sp>
        <p:nvSpPr>
          <p:cNvPr id="101391" name="Text Box 15"/>
          <p:cNvSpPr txBox="1">
            <a:spLocks noChangeArrowheads="1"/>
          </p:cNvSpPr>
          <p:nvPr/>
        </p:nvSpPr>
        <p:spPr bwMode="auto">
          <a:xfrm>
            <a:off x="900113" y="2205038"/>
            <a:ext cx="2305050" cy="784225"/>
          </a:xfrm>
          <a:prstGeom prst="rect">
            <a:avLst/>
          </a:prstGeom>
          <a:noFill/>
          <a:ln w="9525" algn="ctr">
            <a:noFill/>
            <a:miter lim="800000"/>
            <a:headEnd/>
            <a:tailEnd/>
          </a:ln>
        </p:spPr>
        <p:txBody>
          <a:bodyPr lIns="91429" tIns="45715" rIns="91429" bIns="45715">
            <a:spAutoFit/>
          </a:bodyPr>
          <a:lstStyle/>
          <a:p>
            <a:pPr algn="ctr">
              <a:spcBef>
                <a:spcPct val="50000"/>
              </a:spcBef>
            </a:pPr>
            <a:r>
              <a:rPr lang="da-DK" sz="1800" b="1">
                <a:solidFill>
                  <a:srgbClr val="00B050"/>
                </a:solidFill>
              </a:rPr>
              <a:t>Energi-givende</a:t>
            </a:r>
          </a:p>
          <a:p>
            <a:pPr algn="ctr">
              <a:spcBef>
                <a:spcPct val="50000"/>
              </a:spcBef>
            </a:pPr>
            <a:r>
              <a:rPr lang="da-DK" sz="1800" b="1">
                <a:solidFill>
                  <a:srgbClr val="00B050"/>
                </a:solidFill>
              </a:rPr>
              <a:t>Lystbetonet</a:t>
            </a:r>
          </a:p>
        </p:txBody>
      </p:sp>
      <p:sp>
        <p:nvSpPr>
          <p:cNvPr id="101392" name="Text Box 16"/>
          <p:cNvSpPr txBox="1">
            <a:spLocks noChangeArrowheads="1"/>
          </p:cNvSpPr>
          <p:nvPr/>
        </p:nvSpPr>
        <p:spPr bwMode="auto">
          <a:xfrm>
            <a:off x="6011863" y="2205038"/>
            <a:ext cx="2303462" cy="784225"/>
          </a:xfrm>
          <a:prstGeom prst="rect">
            <a:avLst/>
          </a:prstGeom>
          <a:noFill/>
          <a:ln w="9525" algn="ctr">
            <a:noFill/>
            <a:miter lim="800000"/>
            <a:headEnd/>
            <a:tailEnd/>
          </a:ln>
        </p:spPr>
        <p:txBody>
          <a:bodyPr lIns="91429" tIns="45715" rIns="91429" bIns="45715">
            <a:spAutoFit/>
          </a:bodyPr>
          <a:lstStyle/>
          <a:p>
            <a:pPr algn="ctr">
              <a:spcBef>
                <a:spcPct val="50000"/>
              </a:spcBef>
            </a:pPr>
            <a:r>
              <a:rPr lang="da-DK" sz="1800" b="1">
                <a:solidFill>
                  <a:srgbClr val="F01C49"/>
                </a:solidFill>
              </a:rPr>
              <a:t>Energi-slugende</a:t>
            </a:r>
          </a:p>
          <a:p>
            <a:pPr algn="ctr">
              <a:spcBef>
                <a:spcPct val="50000"/>
              </a:spcBef>
            </a:pPr>
            <a:r>
              <a:rPr lang="da-DK" sz="1800" b="1">
                <a:solidFill>
                  <a:srgbClr val="F01C49"/>
                </a:solidFill>
              </a:rPr>
              <a:t>”Hårdt arbejde”</a:t>
            </a:r>
          </a:p>
        </p:txBody>
      </p:sp>
      <p:sp>
        <p:nvSpPr>
          <p:cNvPr id="101393" name="Text Box 17"/>
          <p:cNvSpPr txBox="1">
            <a:spLocks noChangeArrowheads="1"/>
          </p:cNvSpPr>
          <p:nvPr/>
        </p:nvSpPr>
        <p:spPr bwMode="auto">
          <a:xfrm>
            <a:off x="755650" y="4941888"/>
            <a:ext cx="2305050" cy="1323975"/>
          </a:xfrm>
          <a:prstGeom prst="rect">
            <a:avLst/>
          </a:prstGeom>
          <a:noFill/>
          <a:ln w="9525" algn="ctr">
            <a:noFill/>
            <a:miter lim="800000"/>
            <a:headEnd/>
            <a:tailEnd/>
          </a:ln>
        </p:spPr>
        <p:txBody>
          <a:bodyPr lIns="91429" tIns="45715" rIns="91429" bIns="45715">
            <a:spAutoFit/>
          </a:bodyPr>
          <a:lstStyle/>
          <a:p>
            <a:pPr algn="ctr">
              <a:spcBef>
                <a:spcPct val="50000"/>
              </a:spcBef>
            </a:pPr>
            <a:r>
              <a:rPr lang="da-DK" sz="2000" b="1"/>
              <a:t>_______________</a:t>
            </a:r>
          </a:p>
          <a:p>
            <a:pPr algn="ctr">
              <a:spcBef>
                <a:spcPct val="50000"/>
              </a:spcBef>
            </a:pPr>
            <a:r>
              <a:rPr lang="da-DK" sz="2000" b="1"/>
              <a:t>_______________</a:t>
            </a:r>
          </a:p>
          <a:p>
            <a:pPr algn="ctr">
              <a:spcBef>
                <a:spcPct val="50000"/>
              </a:spcBef>
            </a:pPr>
            <a:r>
              <a:rPr lang="da-DK" sz="2000" b="1"/>
              <a:t>_______________</a:t>
            </a:r>
          </a:p>
        </p:txBody>
      </p:sp>
      <p:sp>
        <p:nvSpPr>
          <p:cNvPr id="101394" name="Text Box 18"/>
          <p:cNvSpPr txBox="1">
            <a:spLocks noChangeArrowheads="1"/>
          </p:cNvSpPr>
          <p:nvPr/>
        </p:nvSpPr>
        <p:spPr bwMode="auto">
          <a:xfrm>
            <a:off x="3348038" y="4941888"/>
            <a:ext cx="2305050" cy="1323975"/>
          </a:xfrm>
          <a:prstGeom prst="rect">
            <a:avLst/>
          </a:prstGeom>
          <a:noFill/>
          <a:ln w="9525" algn="ctr">
            <a:noFill/>
            <a:miter lim="800000"/>
            <a:headEnd/>
            <a:tailEnd/>
          </a:ln>
        </p:spPr>
        <p:txBody>
          <a:bodyPr lIns="91429" tIns="45715" rIns="91429" bIns="45715">
            <a:spAutoFit/>
          </a:bodyPr>
          <a:lstStyle/>
          <a:p>
            <a:pPr algn="ctr">
              <a:spcBef>
                <a:spcPct val="50000"/>
              </a:spcBef>
            </a:pPr>
            <a:r>
              <a:rPr lang="da-DK" sz="2000" b="1"/>
              <a:t>_______________</a:t>
            </a:r>
          </a:p>
          <a:p>
            <a:pPr algn="ctr">
              <a:spcBef>
                <a:spcPct val="50000"/>
              </a:spcBef>
            </a:pPr>
            <a:r>
              <a:rPr lang="da-DK" sz="2000" b="1"/>
              <a:t>_______________</a:t>
            </a:r>
          </a:p>
          <a:p>
            <a:pPr algn="ctr">
              <a:spcBef>
                <a:spcPct val="50000"/>
              </a:spcBef>
            </a:pPr>
            <a:r>
              <a:rPr lang="da-DK" sz="2000" b="1"/>
              <a:t>_______________</a:t>
            </a:r>
          </a:p>
        </p:txBody>
      </p:sp>
      <p:sp>
        <p:nvSpPr>
          <p:cNvPr id="101395" name="Text Box 19"/>
          <p:cNvSpPr txBox="1">
            <a:spLocks noChangeArrowheads="1"/>
          </p:cNvSpPr>
          <p:nvPr/>
        </p:nvSpPr>
        <p:spPr bwMode="auto">
          <a:xfrm>
            <a:off x="6011863" y="4941888"/>
            <a:ext cx="2305050" cy="1323975"/>
          </a:xfrm>
          <a:prstGeom prst="rect">
            <a:avLst/>
          </a:prstGeom>
          <a:noFill/>
          <a:ln w="9525" algn="ctr">
            <a:noFill/>
            <a:miter lim="800000"/>
            <a:headEnd/>
            <a:tailEnd/>
          </a:ln>
        </p:spPr>
        <p:txBody>
          <a:bodyPr lIns="91429" tIns="45715" rIns="91429" bIns="45715">
            <a:spAutoFit/>
          </a:bodyPr>
          <a:lstStyle/>
          <a:p>
            <a:pPr algn="ctr">
              <a:spcBef>
                <a:spcPct val="50000"/>
              </a:spcBef>
            </a:pPr>
            <a:r>
              <a:rPr lang="da-DK" sz="2000" b="1"/>
              <a:t>_______________</a:t>
            </a:r>
          </a:p>
          <a:p>
            <a:pPr algn="ctr">
              <a:spcBef>
                <a:spcPct val="50000"/>
              </a:spcBef>
            </a:pPr>
            <a:r>
              <a:rPr lang="da-DK" sz="2000" b="1"/>
              <a:t>_______________</a:t>
            </a:r>
          </a:p>
          <a:p>
            <a:pPr algn="ctr">
              <a:spcBef>
                <a:spcPct val="50000"/>
              </a:spcBef>
            </a:pPr>
            <a:r>
              <a:rPr lang="da-DK" sz="2000" b="1"/>
              <a:t>_______________</a:t>
            </a:r>
          </a:p>
        </p:txBody>
      </p:sp>
      <p:sp>
        <p:nvSpPr>
          <p:cNvPr id="101396" name="Text Box 20"/>
          <p:cNvSpPr txBox="1">
            <a:spLocks noChangeArrowheads="1"/>
          </p:cNvSpPr>
          <p:nvPr/>
        </p:nvSpPr>
        <p:spPr bwMode="auto">
          <a:xfrm>
            <a:off x="8170863" y="5084763"/>
            <a:ext cx="973137" cy="1590675"/>
          </a:xfrm>
          <a:prstGeom prst="rect">
            <a:avLst/>
          </a:prstGeom>
          <a:noFill/>
          <a:ln w="9525">
            <a:solidFill>
              <a:schemeClr val="bg1"/>
            </a:solidFill>
            <a:miter lim="800000"/>
            <a:headEnd/>
            <a:tailEnd/>
          </a:ln>
        </p:spPr>
        <p:txBody>
          <a:bodyPr>
            <a:spAutoFit/>
          </a:bodyPr>
          <a:lstStyle/>
          <a:p>
            <a:pPr>
              <a:spcBef>
                <a:spcPct val="50000"/>
              </a:spcBef>
              <a:buFontTx/>
              <a:buChar char="•"/>
            </a:pPr>
            <a:r>
              <a:rPr lang="da-DK" sz="1400"/>
              <a:t>Hvor længe?</a:t>
            </a:r>
          </a:p>
          <a:p>
            <a:pPr>
              <a:spcBef>
                <a:spcPct val="50000"/>
              </a:spcBef>
              <a:buFontTx/>
              <a:buChar char="•"/>
            </a:pPr>
            <a:r>
              <a:rPr lang="da-DK" sz="1400"/>
              <a:t>Hvor hårdt?</a:t>
            </a:r>
          </a:p>
          <a:p>
            <a:pPr>
              <a:spcBef>
                <a:spcPct val="50000"/>
              </a:spcBef>
              <a:buFontTx/>
              <a:buChar char="•"/>
            </a:pPr>
            <a:r>
              <a:rPr lang="da-DK" sz="1400"/>
              <a:t>Hvor ofte?</a:t>
            </a:r>
          </a:p>
        </p:txBody>
      </p:sp>
      <p:sp>
        <p:nvSpPr>
          <p:cNvPr id="101397" name="Text Box 15"/>
          <p:cNvSpPr txBox="1">
            <a:spLocks noChangeArrowheads="1"/>
          </p:cNvSpPr>
          <p:nvPr/>
        </p:nvSpPr>
        <p:spPr bwMode="auto">
          <a:xfrm>
            <a:off x="3143250" y="2214563"/>
            <a:ext cx="2876550" cy="784225"/>
          </a:xfrm>
          <a:prstGeom prst="rect">
            <a:avLst/>
          </a:prstGeom>
          <a:noFill/>
          <a:ln w="9525" algn="ctr">
            <a:noFill/>
            <a:miter lim="800000"/>
            <a:headEnd/>
            <a:tailEnd/>
          </a:ln>
        </p:spPr>
        <p:txBody>
          <a:bodyPr lIns="91429" tIns="45715" rIns="91429" bIns="45715">
            <a:spAutoFit/>
          </a:bodyPr>
          <a:lstStyle/>
          <a:p>
            <a:pPr algn="ctr">
              <a:spcBef>
                <a:spcPct val="50000"/>
              </a:spcBef>
            </a:pPr>
            <a:r>
              <a:rPr lang="da-DK" sz="1800" b="1">
                <a:solidFill>
                  <a:srgbClr val="FFC000"/>
                </a:solidFill>
              </a:rPr>
              <a:t>Presset </a:t>
            </a:r>
          </a:p>
          <a:p>
            <a:pPr algn="ctr">
              <a:spcBef>
                <a:spcPct val="50000"/>
              </a:spcBef>
            </a:pPr>
            <a:r>
              <a:rPr lang="da-DK" sz="1800" b="1">
                <a:solidFill>
                  <a:srgbClr val="FFC000"/>
                </a:solidFill>
              </a:rPr>
              <a:t>Du har stadig kontrollen</a:t>
            </a:r>
          </a:p>
        </p:txBody>
      </p:sp>
      <p:grpSp>
        <p:nvGrpSpPr>
          <p:cNvPr id="22" name="Gruppe 21"/>
          <p:cNvGrpSpPr/>
          <p:nvPr/>
        </p:nvGrpSpPr>
        <p:grpSpPr>
          <a:xfrm>
            <a:off x="7067724" y="35877"/>
            <a:ext cx="2073681" cy="1528455"/>
            <a:chOff x="7070319" y="116632"/>
            <a:chExt cx="2073681" cy="1528455"/>
          </a:xfrm>
        </p:grpSpPr>
        <p:pic>
          <p:nvPicPr>
            <p:cNvPr id="25" name="Picture 8" descr="122381_IGLO modellen powerpoint_2.jpg"/>
            <p:cNvPicPr>
              <a:picLocks noChangeAspect="1"/>
            </p:cNvPicPr>
            <p:nvPr/>
          </p:nvPicPr>
          <p:blipFill>
            <a:blip r:embed="rId2" cstate="print"/>
            <a:srcRect/>
            <a:stretch>
              <a:fillRect/>
            </a:stretch>
          </p:blipFill>
          <p:spPr>
            <a:xfrm>
              <a:off x="7070319" y="116632"/>
              <a:ext cx="2073681" cy="1528455"/>
            </a:xfrm>
            <a:prstGeom prst="rect">
              <a:avLst/>
            </a:prstGeom>
          </p:spPr>
        </p:pic>
        <p:sp>
          <p:nvSpPr>
            <p:cNvPr id="24" name="Tekstfelt 23"/>
            <p:cNvSpPr txBox="1"/>
            <p:nvPr/>
          </p:nvSpPr>
          <p:spPr>
            <a:xfrm>
              <a:off x="8493455" y="404470"/>
              <a:ext cx="288032" cy="369332"/>
            </a:xfrm>
            <a:prstGeom prst="rect">
              <a:avLst/>
            </a:prstGeom>
            <a:noFill/>
          </p:spPr>
          <p:txBody>
            <a:bodyPr wrap="square" rtlCol="0">
              <a:spAutoFit/>
            </a:bodyPr>
            <a:lstStyle/>
            <a:p>
              <a:r>
                <a:rPr lang="da-DK" b="1" dirty="0"/>
                <a:t>G</a:t>
              </a: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kstboks 1"/>
          <p:cNvSpPr txBox="1">
            <a:spLocks noChangeArrowheads="1"/>
          </p:cNvSpPr>
          <p:nvPr/>
        </p:nvSpPr>
        <p:spPr bwMode="auto">
          <a:xfrm>
            <a:off x="107504" y="103939"/>
            <a:ext cx="4309898" cy="1107996"/>
          </a:xfrm>
          <a:prstGeom prst="rect">
            <a:avLst/>
          </a:prstGeom>
          <a:noFill/>
          <a:ln w="9525">
            <a:noFill/>
            <a:miter lim="800000"/>
            <a:headEnd/>
            <a:tailEnd/>
          </a:ln>
        </p:spPr>
        <p:txBody>
          <a:bodyPr wrap="none">
            <a:spAutoFit/>
          </a:bodyPr>
          <a:lstStyle/>
          <a:p>
            <a:r>
              <a:rPr lang="da-DK" sz="2200" b="1" dirty="0"/>
              <a:t>Hænge i dørkarmen</a:t>
            </a:r>
            <a:r>
              <a:rPr lang="da-DK" sz="2200" dirty="0"/>
              <a:t>:</a:t>
            </a:r>
          </a:p>
          <a:p>
            <a:r>
              <a:rPr lang="da-DK" sz="2200" dirty="0"/>
              <a:t>Metode til at få fingeren på pulsen/ </a:t>
            </a:r>
          </a:p>
          <a:p>
            <a:r>
              <a:rPr lang="da-DK" sz="2200" dirty="0"/>
              <a:t>Hurtigt input til </a:t>
            </a:r>
            <a:r>
              <a:rPr lang="da-DK" sz="2200" dirty="0" err="1"/>
              <a:t>APV’en</a:t>
            </a:r>
            <a:endParaRPr lang="da-DK" sz="2200" dirty="0"/>
          </a:p>
        </p:txBody>
      </p:sp>
      <p:pic>
        <p:nvPicPr>
          <p:cNvPr id="18435" name="Picture 3" descr="C:\Documents and Settings\LRE\Lokale indstillinger\Temporary Internet Files\Content.IE5\HQHZREOO\MCj03325140000[1].wmf"/>
          <p:cNvPicPr>
            <a:picLocks noChangeAspect="1" noChangeArrowheads="1"/>
          </p:cNvPicPr>
          <p:nvPr/>
        </p:nvPicPr>
        <p:blipFill>
          <a:blip r:embed="rId2" cstate="print"/>
          <a:srcRect/>
          <a:stretch>
            <a:fillRect/>
          </a:stretch>
        </p:blipFill>
        <p:spPr bwMode="auto">
          <a:xfrm>
            <a:off x="5286375" y="2428875"/>
            <a:ext cx="2922588" cy="3246438"/>
          </a:xfrm>
          <a:prstGeom prst="rect">
            <a:avLst/>
          </a:prstGeom>
          <a:noFill/>
          <a:ln w="9525">
            <a:noFill/>
            <a:miter lim="800000"/>
            <a:headEnd/>
            <a:tailEnd/>
          </a:ln>
        </p:spPr>
      </p:pic>
      <p:sp>
        <p:nvSpPr>
          <p:cNvPr id="18436" name="Tekstboks 5"/>
          <p:cNvSpPr txBox="1">
            <a:spLocks noChangeArrowheads="1"/>
          </p:cNvSpPr>
          <p:nvPr/>
        </p:nvSpPr>
        <p:spPr bwMode="auto">
          <a:xfrm>
            <a:off x="395536" y="3151545"/>
            <a:ext cx="4357687" cy="2246769"/>
          </a:xfrm>
          <a:prstGeom prst="rect">
            <a:avLst/>
          </a:prstGeom>
          <a:noFill/>
          <a:ln w="9525">
            <a:noFill/>
            <a:miter lim="800000"/>
            <a:headEnd/>
            <a:tailEnd/>
          </a:ln>
        </p:spPr>
        <p:txBody>
          <a:bodyPr>
            <a:spAutoFit/>
          </a:bodyPr>
          <a:lstStyle/>
          <a:p>
            <a:r>
              <a:rPr lang="da-DK" dirty="0"/>
              <a:t>Spørg:</a:t>
            </a:r>
          </a:p>
          <a:p>
            <a:r>
              <a:rPr lang="da-DK" i="1" dirty="0"/>
              <a:t>”Hvis du er presset og har meget om ørerne, og din trivsel er lidt nede, hvad har så været hjælpsomt, at skolen og  personer på skolen gjorde?” </a:t>
            </a:r>
          </a:p>
          <a:p>
            <a:r>
              <a:rPr lang="da-DK" i="1" dirty="0"/>
              <a:t>”Hvad er især situationer, som berører dig og kan stille høje følelsesmæssige krav?”</a:t>
            </a:r>
          </a:p>
          <a:p>
            <a:endParaRPr lang="da-DK" sz="1400" i="1" dirty="0"/>
          </a:p>
        </p:txBody>
      </p:sp>
      <p:pic>
        <p:nvPicPr>
          <p:cNvPr id="5" name="Picture 8" descr="122381_IGLO modellen powerpoint_2.jpg"/>
          <p:cNvPicPr>
            <a:picLocks noChangeAspect="1"/>
          </p:cNvPicPr>
          <p:nvPr/>
        </p:nvPicPr>
        <p:blipFill>
          <a:blip r:embed="rId3" cstate="print"/>
          <a:srcRect/>
          <a:stretch>
            <a:fillRect/>
          </a:stretch>
        </p:blipFill>
        <p:spPr>
          <a:xfrm>
            <a:off x="7020272" y="44624"/>
            <a:ext cx="2073681" cy="1528455"/>
          </a:xfrm>
          <a:prstGeom prst="rect">
            <a:avLst/>
          </a:prstGeom>
        </p:spPr>
      </p:pic>
      <p:sp>
        <p:nvSpPr>
          <p:cNvPr id="7" name="Tekstfelt 6"/>
          <p:cNvSpPr txBox="1"/>
          <p:nvPr/>
        </p:nvSpPr>
        <p:spPr>
          <a:xfrm>
            <a:off x="8445881" y="993200"/>
            <a:ext cx="288032" cy="369332"/>
          </a:xfrm>
          <a:prstGeom prst="rect">
            <a:avLst/>
          </a:prstGeom>
          <a:noFill/>
        </p:spPr>
        <p:txBody>
          <a:bodyPr wrap="square" rtlCol="0">
            <a:spAutoFit/>
          </a:bodyPr>
          <a:lstStyle/>
          <a:p>
            <a:r>
              <a:rPr lang="da-DK" b="1" dirty="0"/>
              <a:t>O</a:t>
            </a:r>
          </a:p>
        </p:txBody>
      </p:sp>
      <p:sp>
        <p:nvSpPr>
          <p:cNvPr id="2" name="Rektangel 1"/>
          <p:cNvSpPr/>
          <p:nvPr/>
        </p:nvSpPr>
        <p:spPr>
          <a:xfrm>
            <a:off x="429620" y="1916832"/>
            <a:ext cx="4572000" cy="1477328"/>
          </a:xfrm>
          <a:prstGeom prst="rect">
            <a:avLst/>
          </a:prstGeom>
        </p:spPr>
        <p:txBody>
          <a:bodyPr>
            <a:spAutoFit/>
          </a:bodyPr>
          <a:lstStyle/>
          <a:p>
            <a:r>
              <a:rPr lang="da-DK" dirty="0"/>
              <a:t>Trin:</a:t>
            </a:r>
          </a:p>
          <a:p>
            <a:pPr marL="285750" indent="-285750">
              <a:buFont typeface="Arial" panose="020B0604020202020204" pitchFamily="34" charset="0"/>
              <a:buChar char="•"/>
            </a:pPr>
            <a:r>
              <a:rPr lang="da-DK" dirty="0"/>
              <a:t>Del jer op i arbejdsmiljøgruppen, trioen etc.</a:t>
            </a:r>
          </a:p>
          <a:p>
            <a:pPr marL="285750" indent="-285750">
              <a:buFont typeface="Arial" panose="020B0604020202020204" pitchFamily="34" charset="0"/>
              <a:buChar char="•"/>
            </a:pPr>
            <a:r>
              <a:rPr lang="da-DK" dirty="0"/>
              <a:t>Vælg fire interviewpersoner hver, dx en ældre, en yngre, en kvinde, en mand</a:t>
            </a:r>
          </a:p>
          <a:p>
            <a:pPr marL="285750" indent="-285750">
              <a:buFont typeface="Arial" panose="020B0604020202020204" pitchFamily="34" charset="0"/>
              <a:buChar char="•"/>
            </a:pPr>
            <a:endParaRPr lang="da-DK" dirty="0"/>
          </a:p>
        </p:txBody>
      </p:sp>
      <p:sp>
        <p:nvSpPr>
          <p:cNvPr id="9" name="Rektangel 8"/>
          <p:cNvSpPr/>
          <p:nvPr/>
        </p:nvSpPr>
        <p:spPr>
          <a:xfrm>
            <a:off x="465978" y="5229200"/>
            <a:ext cx="4572000" cy="1754326"/>
          </a:xfrm>
          <a:prstGeom prst="rect">
            <a:avLst/>
          </a:prstGeom>
        </p:spPr>
        <p:txBody>
          <a:bodyPr>
            <a:spAutoFit/>
          </a:bodyPr>
          <a:lstStyle/>
          <a:p>
            <a:r>
              <a:rPr lang="da-DK" dirty="0"/>
              <a:t>Saml op i arbejdsmiljøgruppen/trioen på, hvad I har hørt:</a:t>
            </a:r>
          </a:p>
          <a:p>
            <a:pPr marL="285750" indent="-285750">
              <a:buFont typeface="Arial" panose="020B0604020202020204" pitchFamily="34" charset="0"/>
              <a:buChar char="•"/>
            </a:pPr>
            <a:r>
              <a:rPr lang="da-DK" dirty="0"/>
              <a:t>Hvilket billede tegner sig?</a:t>
            </a:r>
          </a:p>
          <a:p>
            <a:pPr marL="285750" indent="-285750">
              <a:buFont typeface="Arial" panose="020B0604020202020204" pitchFamily="34" charset="0"/>
              <a:buChar char="•"/>
            </a:pPr>
            <a:r>
              <a:rPr lang="da-DK" dirty="0"/>
              <a:t>Er der noget, I har brug for at handle på?</a:t>
            </a:r>
          </a:p>
          <a:p>
            <a:pPr marL="285750" indent="-285750">
              <a:buFont typeface="Arial" panose="020B0604020202020204" pitchFamily="34" charset="0"/>
              <a:buChar char="•"/>
            </a:pPr>
            <a:r>
              <a:rPr lang="da-DK" dirty="0"/>
              <a:t>Hvem gør hvad, hvornår?</a:t>
            </a:r>
          </a:p>
          <a:p>
            <a:pPr marL="285750" indent="-285750">
              <a:buFont typeface="Arial" panose="020B0604020202020204" pitchFamily="34" charset="0"/>
              <a:buChar char="•"/>
            </a:pPr>
            <a:endParaRPr lang="da-DK"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boks 3"/>
          <p:cNvSpPr txBox="1"/>
          <p:nvPr/>
        </p:nvSpPr>
        <p:spPr>
          <a:xfrm>
            <a:off x="395536" y="4077072"/>
            <a:ext cx="1296144" cy="1077218"/>
          </a:xfrm>
          <a:prstGeom prst="rect">
            <a:avLst/>
          </a:prstGeom>
          <a:noFill/>
        </p:spPr>
        <p:txBody>
          <a:bodyPr wrap="square" rtlCol="0">
            <a:spAutoFit/>
          </a:bodyPr>
          <a:lstStyle/>
          <a:p>
            <a:r>
              <a:rPr lang="da-DK" sz="1600" dirty="0"/>
              <a:t>Information til alle om de første skridt </a:t>
            </a:r>
          </a:p>
          <a:p>
            <a:r>
              <a:rPr lang="da-DK" sz="1600" dirty="0"/>
              <a:t> </a:t>
            </a:r>
          </a:p>
        </p:txBody>
      </p:sp>
      <p:pic>
        <p:nvPicPr>
          <p:cNvPr id="1026" name="Picture 2" descr="C:\Program Files (x86)\Microsoft Office\MEDIA\CAGCAT10\j0230876.wmf"/>
          <p:cNvPicPr>
            <a:picLocks noChangeAspect="1" noChangeArrowheads="1"/>
          </p:cNvPicPr>
          <p:nvPr/>
        </p:nvPicPr>
        <p:blipFill>
          <a:blip r:embed="rId2" cstate="print"/>
          <a:srcRect/>
          <a:stretch>
            <a:fillRect/>
          </a:stretch>
        </p:blipFill>
        <p:spPr bwMode="auto">
          <a:xfrm>
            <a:off x="8435448" y="1844824"/>
            <a:ext cx="708552" cy="713555"/>
          </a:xfrm>
          <a:prstGeom prst="rect">
            <a:avLst/>
          </a:prstGeom>
          <a:noFill/>
        </p:spPr>
      </p:pic>
      <p:sp>
        <p:nvSpPr>
          <p:cNvPr id="8" name="Tekstboks 7"/>
          <p:cNvSpPr txBox="1"/>
          <p:nvPr/>
        </p:nvSpPr>
        <p:spPr>
          <a:xfrm>
            <a:off x="49718" y="51307"/>
            <a:ext cx="8280920" cy="1200329"/>
          </a:xfrm>
          <a:prstGeom prst="rect">
            <a:avLst/>
          </a:prstGeom>
          <a:noFill/>
        </p:spPr>
        <p:txBody>
          <a:bodyPr wrap="square" rtlCol="0">
            <a:spAutoFit/>
          </a:bodyPr>
          <a:lstStyle/>
          <a:p>
            <a:r>
              <a:rPr lang="da-DK" sz="2400" b="1" dirty="0"/>
              <a:t>Beredskab:</a:t>
            </a:r>
          </a:p>
          <a:p>
            <a:r>
              <a:rPr lang="da-DK" sz="2400" dirty="0"/>
              <a:t>Hav planen klar over, </a:t>
            </a:r>
          </a:p>
          <a:p>
            <a:r>
              <a:rPr lang="da-DK" sz="2400" dirty="0"/>
              <a:t>hvordan I forebygger</a:t>
            </a:r>
          </a:p>
        </p:txBody>
      </p:sp>
      <p:pic>
        <p:nvPicPr>
          <p:cNvPr id="9" name="Billede 8" descr="COLOURBOX1053593.jpg"/>
          <p:cNvPicPr>
            <a:picLocks noChangeAspect="1"/>
          </p:cNvPicPr>
          <p:nvPr/>
        </p:nvPicPr>
        <p:blipFill>
          <a:blip r:embed="rId3" cstate="print"/>
          <a:stretch>
            <a:fillRect/>
          </a:stretch>
        </p:blipFill>
        <p:spPr>
          <a:xfrm>
            <a:off x="7380312" y="620688"/>
            <a:ext cx="771472" cy="1079823"/>
          </a:xfrm>
          <a:prstGeom prst="rect">
            <a:avLst/>
          </a:prstGeom>
          <a:ln>
            <a:noFill/>
          </a:ln>
          <a:effectLst>
            <a:outerShdw blurRad="292100" dist="139700" dir="2700000" algn="tl" rotWithShape="0">
              <a:srgbClr val="333333">
                <a:alpha val="65000"/>
              </a:srgbClr>
            </a:outerShdw>
          </a:effectLst>
        </p:spPr>
      </p:pic>
      <p:cxnSp>
        <p:nvCxnSpPr>
          <p:cNvPr id="12" name="Lige pilforbindelse 11"/>
          <p:cNvCxnSpPr/>
          <p:nvPr/>
        </p:nvCxnSpPr>
        <p:spPr>
          <a:xfrm>
            <a:off x="539552" y="3429000"/>
            <a:ext cx="792088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3" name="Picture 2" descr="http://100tips.dk/wp-content/uploads/2013/03/chapter-2.png"/>
          <p:cNvPicPr>
            <a:picLocks noChangeAspect="1" noChangeArrowheads="1"/>
          </p:cNvPicPr>
          <p:nvPr/>
        </p:nvPicPr>
        <p:blipFill>
          <a:blip r:embed="rId4" cstate="print"/>
          <a:srcRect/>
          <a:stretch>
            <a:fillRect/>
          </a:stretch>
        </p:blipFill>
        <p:spPr bwMode="auto">
          <a:xfrm>
            <a:off x="0" y="1124744"/>
            <a:ext cx="1196593" cy="1224136"/>
          </a:xfrm>
          <a:prstGeom prst="rect">
            <a:avLst/>
          </a:prstGeom>
          <a:noFill/>
        </p:spPr>
      </p:pic>
      <p:sp>
        <p:nvSpPr>
          <p:cNvPr id="14" name="Tekstboks 13"/>
          <p:cNvSpPr txBox="1"/>
          <p:nvPr/>
        </p:nvSpPr>
        <p:spPr>
          <a:xfrm>
            <a:off x="179512" y="2564904"/>
            <a:ext cx="1296144" cy="584775"/>
          </a:xfrm>
          <a:prstGeom prst="rect">
            <a:avLst/>
          </a:prstGeom>
          <a:noFill/>
        </p:spPr>
        <p:txBody>
          <a:bodyPr wrap="square" rtlCol="0">
            <a:spAutoFit/>
          </a:bodyPr>
          <a:lstStyle/>
          <a:p>
            <a:r>
              <a:rPr lang="da-DK" sz="1600" dirty="0"/>
              <a:t>Introprogram for nyansatte</a:t>
            </a:r>
          </a:p>
        </p:txBody>
      </p:sp>
      <p:sp>
        <p:nvSpPr>
          <p:cNvPr id="15" name="Tekstboks 14"/>
          <p:cNvSpPr txBox="1"/>
          <p:nvPr/>
        </p:nvSpPr>
        <p:spPr>
          <a:xfrm>
            <a:off x="1619672" y="2492896"/>
            <a:ext cx="1512168" cy="830997"/>
          </a:xfrm>
          <a:prstGeom prst="rect">
            <a:avLst/>
          </a:prstGeom>
          <a:noFill/>
        </p:spPr>
        <p:txBody>
          <a:bodyPr wrap="square" rtlCol="0">
            <a:spAutoFit/>
          </a:bodyPr>
          <a:lstStyle/>
          <a:p>
            <a:r>
              <a:rPr lang="da-DK" sz="1600" dirty="0"/>
              <a:t> Mentorordning</a:t>
            </a:r>
          </a:p>
          <a:p>
            <a:r>
              <a:rPr lang="da-DK" sz="1600" dirty="0"/>
              <a:t>”Pusterum og lytteposter”</a:t>
            </a:r>
          </a:p>
        </p:txBody>
      </p:sp>
      <p:sp>
        <p:nvSpPr>
          <p:cNvPr id="16" name="Tekstboks 15"/>
          <p:cNvSpPr txBox="1"/>
          <p:nvPr/>
        </p:nvSpPr>
        <p:spPr>
          <a:xfrm>
            <a:off x="1907704" y="3789040"/>
            <a:ext cx="1296144" cy="1323439"/>
          </a:xfrm>
          <a:prstGeom prst="rect">
            <a:avLst/>
          </a:prstGeom>
          <a:noFill/>
        </p:spPr>
        <p:txBody>
          <a:bodyPr wrap="square" rtlCol="0">
            <a:spAutoFit/>
          </a:bodyPr>
          <a:lstStyle/>
          <a:p>
            <a:r>
              <a:rPr lang="da-DK" sz="1600" dirty="0"/>
              <a:t> Sig det til din leder eller dit team</a:t>
            </a:r>
          </a:p>
          <a:p>
            <a:endParaRPr lang="da-DK" sz="1600" dirty="0"/>
          </a:p>
          <a:p>
            <a:r>
              <a:rPr lang="da-DK" sz="1600" dirty="0"/>
              <a:t>Sparring </a:t>
            </a:r>
          </a:p>
        </p:txBody>
      </p:sp>
      <p:sp>
        <p:nvSpPr>
          <p:cNvPr id="17" name="Tekstboks 16"/>
          <p:cNvSpPr txBox="1"/>
          <p:nvPr/>
        </p:nvSpPr>
        <p:spPr>
          <a:xfrm>
            <a:off x="4716016" y="3573016"/>
            <a:ext cx="1656184" cy="830997"/>
          </a:xfrm>
          <a:prstGeom prst="rect">
            <a:avLst/>
          </a:prstGeom>
          <a:noFill/>
        </p:spPr>
        <p:txBody>
          <a:bodyPr wrap="square" rtlCol="0">
            <a:spAutoFit/>
          </a:bodyPr>
          <a:lstStyle/>
          <a:p>
            <a:r>
              <a:rPr lang="da-DK" sz="1600" b="1" dirty="0"/>
              <a:t>Handlingsplan</a:t>
            </a:r>
          </a:p>
          <a:p>
            <a:r>
              <a:rPr lang="da-DK" sz="1600" dirty="0"/>
              <a:t> </a:t>
            </a:r>
          </a:p>
          <a:p>
            <a:r>
              <a:rPr lang="da-DK" sz="1600" dirty="0"/>
              <a:t>Supervision</a:t>
            </a:r>
          </a:p>
        </p:txBody>
      </p:sp>
      <p:sp>
        <p:nvSpPr>
          <p:cNvPr id="18" name="Tekstboks 17"/>
          <p:cNvSpPr txBox="1"/>
          <p:nvPr/>
        </p:nvSpPr>
        <p:spPr>
          <a:xfrm>
            <a:off x="3347864" y="4509120"/>
            <a:ext cx="1656184" cy="584775"/>
          </a:xfrm>
          <a:prstGeom prst="rect">
            <a:avLst/>
          </a:prstGeom>
          <a:noFill/>
        </p:spPr>
        <p:txBody>
          <a:bodyPr wrap="square" rtlCol="0">
            <a:spAutoFit/>
          </a:bodyPr>
          <a:lstStyle/>
          <a:p>
            <a:r>
              <a:rPr lang="da-DK" sz="1600" dirty="0"/>
              <a:t>Teammøde med Ressourcecenter</a:t>
            </a:r>
          </a:p>
        </p:txBody>
      </p:sp>
      <p:sp>
        <p:nvSpPr>
          <p:cNvPr id="19" name="Tekstboks 18"/>
          <p:cNvSpPr txBox="1"/>
          <p:nvPr/>
        </p:nvSpPr>
        <p:spPr>
          <a:xfrm>
            <a:off x="3347864" y="2348880"/>
            <a:ext cx="1296144" cy="584775"/>
          </a:xfrm>
          <a:prstGeom prst="rect">
            <a:avLst/>
          </a:prstGeom>
          <a:noFill/>
        </p:spPr>
        <p:txBody>
          <a:bodyPr wrap="square" rtlCol="0">
            <a:spAutoFit/>
          </a:bodyPr>
          <a:lstStyle/>
          <a:p>
            <a:r>
              <a:rPr lang="da-DK" sz="1600" dirty="0"/>
              <a:t>Pauser, </a:t>
            </a:r>
            <a:r>
              <a:rPr lang="da-DK" sz="1600" dirty="0" err="1"/>
              <a:t>no</a:t>
            </a:r>
            <a:r>
              <a:rPr lang="da-DK" sz="1600" dirty="0"/>
              <a:t> stress zone</a:t>
            </a:r>
          </a:p>
        </p:txBody>
      </p:sp>
      <p:sp>
        <p:nvSpPr>
          <p:cNvPr id="20" name="Tekstboks 19"/>
          <p:cNvSpPr txBox="1"/>
          <p:nvPr/>
        </p:nvSpPr>
        <p:spPr>
          <a:xfrm>
            <a:off x="4716016" y="2564904"/>
            <a:ext cx="1440160" cy="338554"/>
          </a:xfrm>
          <a:prstGeom prst="rect">
            <a:avLst/>
          </a:prstGeom>
          <a:noFill/>
        </p:spPr>
        <p:txBody>
          <a:bodyPr wrap="square" rtlCol="0">
            <a:spAutoFit/>
          </a:bodyPr>
          <a:lstStyle/>
          <a:p>
            <a:r>
              <a:rPr lang="da-DK" sz="1600" dirty="0"/>
              <a:t>Retningslinjer</a:t>
            </a:r>
          </a:p>
        </p:txBody>
      </p:sp>
      <p:sp>
        <p:nvSpPr>
          <p:cNvPr id="21" name="Tekstboks 20"/>
          <p:cNvSpPr txBox="1"/>
          <p:nvPr/>
        </p:nvSpPr>
        <p:spPr>
          <a:xfrm>
            <a:off x="4355976" y="5373216"/>
            <a:ext cx="1368152" cy="830997"/>
          </a:xfrm>
          <a:prstGeom prst="rect">
            <a:avLst/>
          </a:prstGeom>
          <a:noFill/>
        </p:spPr>
        <p:txBody>
          <a:bodyPr wrap="square" rtlCol="0">
            <a:spAutoFit/>
          </a:bodyPr>
          <a:lstStyle/>
          <a:p>
            <a:r>
              <a:rPr lang="da-DK" sz="1600" dirty="0"/>
              <a:t>I grundskolen:</a:t>
            </a:r>
          </a:p>
          <a:p>
            <a:r>
              <a:rPr lang="da-DK" sz="1600" dirty="0"/>
              <a:t>Møde med forældre</a:t>
            </a:r>
          </a:p>
        </p:txBody>
      </p:sp>
      <p:sp>
        <p:nvSpPr>
          <p:cNvPr id="22" name="Tekstboks 21"/>
          <p:cNvSpPr txBox="1"/>
          <p:nvPr/>
        </p:nvSpPr>
        <p:spPr>
          <a:xfrm>
            <a:off x="6588224" y="2348880"/>
            <a:ext cx="1296144" cy="830997"/>
          </a:xfrm>
          <a:prstGeom prst="rect">
            <a:avLst/>
          </a:prstGeom>
          <a:noFill/>
        </p:spPr>
        <p:txBody>
          <a:bodyPr wrap="square" rtlCol="0">
            <a:spAutoFit/>
          </a:bodyPr>
          <a:lstStyle/>
          <a:p>
            <a:r>
              <a:rPr lang="da-DK" sz="1600" dirty="0"/>
              <a:t>Træning, </a:t>
            </a:r>
            <a:r>
              <a:rPr lang="da-DK" sz="1600" dirty="0" err="1"/>
              <a:t>case-arbejde</a:t>
            </a:r>
            <a:r>
              <a:rPr lang="da-DK" sz="1600" dirty="0"/>
              <a:t>, undervisning </a:t>
            </a:r>
          </a:p>
        </p:txBody>
      </p:sp>
      <p:sp>
        <p:nvSpPr>
          <p:cNvPr id="25" name="Tekstboks 24"/>
          <p:cNvSpPr txBox="1"/>
          <p:nvPr/>
        </p:nvSpPr>
        <p:spPr>
          <a:xfrm>
            <a:off x="6156176" y="4365104"/>
            <a:ext cx="1800200" cy="584775"/>
          </a:xfrm>
          <a:prstGeom prst="rect">
            <a:avLst/>
          </a:prstGeom>
          <a:noFill/>
        </p:spPr>
        <p:txBody>
          <a:bodyPr wrap="square" rtlCol="0">
            <a:spAutoFit/>
          </a:bodyPr>
          <a:lstStyle/>
          <a:p>
            <a:r>
              <a:rPr lang="da-DK" sz="1600" dirty="0"/>
              <a:t>Indberetning</a:t>
            </a:r>
          </a:p>
          <a:p>
            <a:r>
              <a:rPr lang="da-DK" sz="1600" dirty="0"/>
              <a:t>Udredning</a:t>
            </a:r>
          </a:p>
        </p:txBody>
      </p:sp>
      <p:sp>
        <p:nvSpPr>
          <p:cNvPr id="26" name="Tekstboks 25"/>
          <p:cNvSpPr txBox="1"/>
          <p:nvPr/>
        </p:nvSpPr>
        <p:spPr>
          <a:xfrm>
            <a:off x="7092280" y="5229200"/>
            <a:ext cx="1800200" cy="1077218"/>
          </a:xfrm>
          <a:prstGeom prst="rect">
            <a:avLst/>
          </a:prstGeom>
          <a:noFill/>
        </p:spPr>
        <p:txBody>
          <a:bodyPr wrap="square" rtlCol="0">
            <a:spAutoFit/>
          </a:bodyPr>
          <a:lstStyle/>
          <a:p>
            <a:r>
              <a:rPr lang="da-DK" sz="1600" dirty="0"/>
              <a:t>Arbejde med </a:t>
            </a:r>
          </a:p>
          <a:p>
            <a:r>
              <a:rPr lang="da-DK" sz="1600" dirty="0"/>
              <a:t>tilstanden</a:t>
            </a:r>
          </a:p>
          <a:p>
            <a:r>
              <a:rPr lang="da-DK" sz="1600" dirty="0" err="1"/>
              <a:t>Coping</a:t>
            </a:r>
            <a:endParaRPr lang="da-DK" sz="1600" dirty="0"/>
          </a:p>
          <a:p>
            <a:r>
              <a:rPr lang="da-DK" sz="1600" dirty="0" err="1"/>
              <a:t>Mindfulness</a:t>
            </a:r>
            <a:r>
              <a:rPr lang="da-DK" sz="1600" dirty="0"/>
              <a:t> </a:t>
            </a:r>
          </a:p>
        </p:txBody>
      </p:sp>
      <p:pic>
        <p:nvPicPr>
          <p:cNvPr id="23" name="Picture 8" descr="122381_IGLO modellen powerpoint_2.jpg"/>
          <p:cNvPicPr>
            <a:picLocks noChangeAspect="1"/>
          </p:cNvPicPr>
          <p:nvPr/>
        </p:nvPicPr>
        <p:blipFill>
          <a:blip r:embed="rId5" cstate="print"/>
          <a:srcRect/>
          <a:stretch>
            <a:fillRect/>
          </a:stretch>
        </p:blipFill>
        <p:spPr>
          <a:xfrm>
            <a:off x="3362415" y="202391"/>
            <a:ext cx="2073681" cy="1528455"/>
          </a:xfrm>
          <a:prstGeom prst="rect">
            <a:avLst/>
          </a:prstGeom>
        </p:spPr>
      </p:pic>
      <p:sp>
        <p:nvSpPr>
          <p:cNvPr id="24" name="Tekstfelt 23"/>
          <p:cNvSpPr txBox="1"/>
          <p:nvPr/>
        </p:nvSpPr>
        <p:spPr>
          <a:xfrm>
            <a:off x="3707904" y="1177014"/>
            <a:ext cx="288032" cy="369332"/>
          </a:xfrm>
          <a:prstGeom prst="rect">
            <a:avLst/>
          </a:prstGeom>
          <a:noFill/>
        </p:spPr>
        <p:txBody>
          <a:bodyPr wrap="square" rtlCol="0">
            <a:spAutoFit/>
          </a:bodyPr>
          <a:lstStyle/>
          <a:p>
            <a:r>
              <a:rPr lang="da-DK" b="1" dirty="0"/>
              <a:t>L</a:t>
            </a:r>
          </a:p>
        </p:txBody>
      </p:sp>
      <p:sp>
        <p:nvSpPr>
          <p:cNvPr id="27" name="Tekstfelt 26"/>
          <p:cNvSpPr txBox="1"/>
          <p:nvPr/>
        </p:nvSpPr>
        <p:spPr>
          <a:xfrm>
            <a:off x="4788024" y="1150967"/>
            <a:ext cx="288032" cy="369332"/>
          </a:xfrm>
          <a:prstGeom prst="rect">
            <a:avLst/>
          </a:prstGeom>
          <a:noFill/>
        </p:spPr>
        <p:txBody>
          <a:bodyPr wrap="square" rtlCol="0">
            <a:spAutoFit/>
          </a:bodyPr>
          <a:lstStyle/>
          <a:p>
            <a:r>
              <a:rPr lang="da-DK" b="1" dirty="0"/>
              <a:t>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536574" y="332656"/>
            <a:ext cx="6339681" cy="1076325"/>
          </a:xfrm>
        </p:spPr>
        <p:txBody>
          <a:bodyPr>
            <a:normAutofit fontScale="90000"/>
          </a:bodyPr>
          <a:lstStyle/>
          <a:p>
            <a:pPr>
              <a:lnSpc>
                <a:spcPts val="3000"/>
              </a:lnSpc>
            </a:pPr>
            <a:br>
              <a:rPr lang="da-DK" sz="3200" dirty="0">
                <a:solidFill>
                  <a:schemeClr val="bg1">
                    <a:lumMod val="50000"/>
                  </a:schemeClr>
                </a:solidFill>
              </a:rPr>
            </a:br>
            <a:r>
              <a:rPr lang="da-DK" sz="3200" b="1" dirty="0"/>
              <a:t>Social støtte (Johnsson, </a:t>
            </a:r>
            <a:r>
              <a:rPr lang="da-DK" sz="3200" b="1" dirty="0" err="1"/>
              <a:t>Maslach</a:t>
            </a:r>
            <a:r>
              <a:rPr lang="da-DK" sz="3200" b="1" dirty="0"/>
              <a:t> m.fl.):</a:t>
            </a:r>
            <a:br>
              <a:rPr lang="da-DK" sz="3200" b="1" dirty="0"/>
            </a:br>
            <a:r>
              <a:rPr lang="da-DK" sz="3200" dirty="0">
                <a:solidFill>
                  <a:schemeClr val="bg1">
                    <a:lumMod val="50000"/>
                  </a:schemeClr>
                </a:solidFill>
              </a:rPr>
              <a:t>Den stærkeste buffer ved stress, fx udløst af høje følelsesmæssige krav </a:t>
            </a:r>
            <a:br>
              <a:rPr lang="da-DK" sz="3200" dirty="0"/>
            </a:br>
            <a:endParaRPr lang="da-DK" sz="2400" b="1" dirty="0"/>
          </a:p>
        </p:txBody>
      </p:sp>
      <p:sp>
        <p:nvSpPr>
          <p:cNvPr id="35843" name="Text Box 4"/>
          <p:cNvSpPr txBox="1">
            <a:spLocks noChangeArrowheads="1"/>
          </p:cNvSpPr>
          <p:nvPr/>
        </p:nvSpPr>
        <p:spPr bwMode="auto">
          <a:xfrm>
            <a:off x="467171" y="1981294"/>
            <a:ext cx="3960813" cy="4832082"/>
          </a:xfrm>
          <a:prstGeom prst="rect">
            <a:avLst/>
          </a:prstGeom>
          <a:noFill/>
          <a:ln w="9525" algn="ctr">
            <a:noFill/>
            <a:miter lim="800000"/>
            <a:headEnd/>
            <a:tailEnd/>
          </a:ln>
        </p:spPr>
        <p:txBody>
          <a:bodyPr lIns="91429" tIns="45715" rIns="91429" bIns="45715">
            <a:spAutoFit/>
          </a:bodyPr>
          <a:lstStyle/>
          <a:p>
            <a:r>
              <a:rPr lang="da-DK" sz="2200" b="1" dirty="0">
                <a:solidFill>
                  <a:schemeClr val="tx1"/>
                </a:solidFill>
                <a:latin typeface="Garamond" pitchFamily="18" charset="0"/>
              </a:rPr>
              <a:t>1</a:t>
            </a:r>
            <a:r>
              <a:rPr lang="da-DK" sz="2200" b="1" dirty="0">
                <a:solidFill>
                  <a:schemeClr val="tx1"/>
                </a:solidFill>
                <a:latin typeface="+mj-lt"/>
              </a:rPr>
              <a:t>. Praktisk hjælp</a:t>
            </a:r>
            <a:endParaRPr lang="da-DK" sz="2200" dirty="0">
              <a:solidFill>
                <a:schemeClr val="tx1"/>
              </a:solidFill>
              <a:latin typeface="+mj-lt"/>
            </a:endParaRPr>
          </a:p>
          <a:p>
            <a:pPr>
              <a:buFontTx/>
              <a:buChar char="-"/>
            </a:pPr>
            <a:r>
              <a:rPr lang="da-DK" sz="2200" dirty="0">
                <a:solidFill>
                  <a:schemeClr val="tx1"/>
                </a:solidFill>
                <a:latin typeface="+mj-lt"/>
              </a:rPr>
              <a:t>en hjælpende hånd, ekstra ressourcer, låne redskaber...</a:t>
            </a:r>
          </a:p>
          <a:p>
            <a:endParaRPr lang="da-DK" sz="2200" b="1" dirty="0">
              <a:solidFill>
                <a:schemeClr val="tx1"/>
              </a:solidFill>
              <a:latin typeface="+mj-lt"/>
            </a:endParaRPr>
          </a:p>
          <a:p>
            <a:r>
              <a:rPr lang="da-DK" sz="2200" b="1" dirty="0">
                <a:solidFill>
                  <a:schemeClr val="tx1"/>
                </a:solidFill>
                <a:latin typeface="+mj-lt"/>
              </a:rPr>
              <a:t>2. Følelsesmæssig støtte</a:t>
            </a:r>
            <a:endParaRPr lang="da-DK" sz="2200" dirty="0">
              <a:solidFill>
                <a:schemeClr val="tx1"/>
              </a:solidFill>
              <a:latin typeface="+mj-lt"/>
            </a:endParaRPr>
          </a:p>
          <a:p>
            <a:pPr>
              <a:buFontTx/>
              <a:buChar char="-"/>
            </a:pPr>
            <a:r>
              <a:rPr lang="da-DK" sz="2200" dirty="0">
                <a:solidFill>
                  <a:schemeClr val="tx1"/>
                </a:solidFill>
                <a:latin typeface="+mj-lt"/>
              </a:rPr>
              <a:t>kolleger og leder er villige til at lytte og snakke, læsse af…</a:t>
            </a:r>
          </a:p>
          <a:p>
            <a:endParaRPr lang="da-DK" sz="2200" b="1" dirty="0">
              <a:solidFill>
                <a:schemeClr val="tx1"/>
              </a:solidFill>
              <a:latin typeface="+mj-lt"/>
            </a:endParaRPr>
          </a:p>
          <a:p>
            <a:r>
              <a:rPr lang="da-DK" sz="2200" b="1" dirty="0">
                <a:solidFill>
                  <a:schemeClr val="tx1"/>
                </a:solidFill>
                <a:latin typeface="+mj-lt"/>
              </a:rPr>
              <a:t>3. Bedømmelses støtte</a:t>
            </a:r>
            <a:endParaRPr lang="da-DK" sz="2200" dirty="0">
              <a:solidFill>
                <a:schemeClr val="tx1"/>
              </a:solidFill>
              <a:latin typeface="+mj-lt"/>
            </a:endParaRPr>
          </a:p>
          <a:p>
            <a:pPr>
              <a:buFontTx/>
              <a:buChar char="-"/>
            </a:pPr>
            <a:r>
              <a:rPr lang="da-DK" sz="2200" dirty="0">
                <a:solidFill>
                  <a:schemeClr val="tx1"/>
                </a:solidFill>
                <a:latin typeface="+mj-lt"/>
              </a:rPr>
              <a:t>kolleger og leder hjælper med at bedømme det arbejde du udfører, hensynsfuldt og konstruktivt...</a:t>
            </a:r>
          </a:p>
          <a:p>
            <a:endParaRPr lang="da-DK" sz="2200" b="1" dirty="0">
              <a:solidFill>
                <a:schemeClr val="tx1"/>
              </a:solidFill>
              <a:latin typeface="+mj-lt"/>
            </a:endParaRPr>
          </a:p>
        </p:txBody>
      </p:sp>
      <p:sp>
        <p:nvSpPr>
          <p:cNvPr id="35844" name="Text Box 5"/>
          <p:cNvSpPr txBox="1">
            <a:spLocks noChangeArrowheads="1"/>
          </p:cNvSpPr>
          <p:nvPr/>
        </p:nvSpPr>
        <p:spPr bwMode="auto">
          <a:xfrm>
            <a:off x="4572000" y="1988840"/>
            <a:ext cx="4176713" cy="3477865"/>
          </a:xfrm>
          <a:prstGeom prst="rect">
            <a:avLst/>
          </a:prstGeom>
          <a:noFill/>
          <a:ln w="9525" algn="ctr">
            <a:noFill/>
            <a:miter lim="800000"/>
            <a:headEnd/>
            <a:tailEnd/>
          </a:ln>
        </p:spPr>
        <p:txBody>
          <a:bodyPr lIns="91429" tIns="45715" rIns="91429" bIns="45715">
            <a:spAutoFit/>
          </a:bodyPr>
          <a:lstStyle/>
          <a:p>
            <a:r>
              <a:rPr lang="da-DK" sz="2200" b="1" dirty="0">
                <a:solidFill>
                  <a:schemeClr val="tx1"/>
                </a:solidFill>
                <a:latin typeface="+mj-lt"/>
              </a:rPr>
              <a:t>4. Informations støtte</a:t>
            </a:r>
            <a:endParaRPr lang="da-DK" sz="2200" dirty="0">
              <a:solidFill>
                <a:schemeClr val="tx1"/>
              </a:solidFill>
              <a:latin typeface="+mj-lt"/>
            </a:endParaRPr>
          </a:p>
          <a:p>
            <a:r>
              <a:rPr lang="da-DK" sz="2200" dirty="0">
                <a:solidFill>
                  <a:schemeClr val="tx1"/>
                </a:solidFill>
                <a:latin typeface="+mj-lt"/>
              </a:rPr>
              <a:t>at få vigtige informationer, f.eks. om planer, økonomi, gode tips, nye idéer/forslag </a:t>
            </a:r>
          </a:p>
          <a:p>
            <a:endParaRPr lang="da-DK" sz="2200" b="1" dirty="0">
              <a:solidFill>
                <a:schemeClr val="tx1"/>
              </a:solidFill>
              <a:latin typeface="+mj-lt"/>
            </a:endParaRPr>
          </a:p>
          <a:p>
            <a:r>
              <a:rPr lang="da-DK" sz="2200" b="1" dirty="0">
                <a:solidFill>
                  <a:schemeClr val="tx1"/>
                </a:solidFill>
                <a:latin typeface="+mj-lt"/>
              </a:rPr>
              <a:t>5. At tilhøre en gruppe</a:t>
            </a:r>
            <a:endParaRPr lang="da-DK" sz="2200" dirty="0">
              <a:solidFill>
                <a:schemeClr val="tx1"/>
              </a:solidFill>
              <a:latin typeface="+mj-lt"/>
            </a:endParaRPr>
          </a:p>
          <a:p>
            <a:r>
              <a:rPr lang="da-DK" sz="2200" dirty="0">
                <a:solidFill>
                  <a:schemeClr val="tx1"/>
                </a:solidFill>
                <a:latin typeface="+mj-lt"/>
              </a:rPr>
              <a:t>- at være en del af en gruppe, ”et hold, som står sammen om at få løst opgaverne. En støttende atmosfære</a:t>
            </a:r>
            <a:r>
              <a:rPr lang="da-DK" sz="2000" dirty="0">
                <a:solidFill>
                  <a:schemeClr val="tx1"/>
                </a:solidFill>
                <a:latin typeface="+mj-lt"/>
              </a:rPr>
              <a:t>…</a:t>
            </a:r>
          </a:p>
        </p:txBody>
      </p:sp>
      <p:pic>
        <p:nvPicPr>
          <p:cNvPr id="7" name="Picture 8" descr="122381_IGLO modellen powerpoint_2.jpg"/>
          <p:cNvPicPr>
            <a:picLocks noChangeAspect="1"/>
          </p:cNvPicPr>
          <p:nvPr/>
        </p:nvPicPr>
        <p:blipFill>
          <a:blip r:embed="rId2" cstate="print"/>
          <a:srcRect/>
          <a:stretch>
            <a:fillRect/>
          </a:stretch>
        </p:blipFill>
        <p:spPr>
          <a:xfrm>
            <a:off x="7070319" y="37104"/>
            <a:ext cx="2073681" cy="1528455"/>
          </a:xfrm>
          <a:prstGeom prst="rect">
            <a:avLst/>
          </a:prstGeom>
        </p:spPr>
      </p:pic>
      <p:sp>
        <p:nvSpPr>
          <p:cNvPr id="9" name="Tekstfelt 8"/>
          <p:cNvSpPr txBox="1"/>
          <p:nvPr/>
        </p:nvSpPr>
        <p:spPr>
          <a:xfrm>
            <a:off x="7380312" y="1119990"/>
            <a:ext cx="288032" cy="369332"/>
          </a:xfrm>
          <a:prstGeom prst="rect">
            <a:avLst/>
          </a:prstGeom>
          <a:noFill/>
        </p:spPr>
        <p:txBody>
          <a:bodyPr wrap="square" rtlCol="0">
            <a:spAutoFit/>
          </a:bodyPr>
          <a:lstStyle/>
          <a:p>
            <a:r>
              <a:rPr lang="da-DK" b="1" dirty="0"/>
              <a:t>L</a:t>
            </a:r>
          </a:p>
        </p:txBody>
      </p:sp>
      <p:sp>
        <p:nvSpPr>
          <p:cNvPr id="10" name="Tekstfelt 9"/>
          <p:cNvSpPr txBox="1"/>
          <p:nvPr/>
        </p:nvSpPr>
        <p:spPr>
          <a:xfrm>
            <a:off x="8460432" y="1093943"/>
            <a:ext cx="288032" cy="369332"/>
          </a:xfrm>
          <a:prstGeom prst="rect">
            <a:avLst/>
          </a:prstGeom>
          <a:noFill/>
        </p:spPr>
        <p:txBody>
          <a:bodyPr wrap="square" rtlCol="0">
            <a:spAutoFit/>
          </a:bodyPr>
          <a:lstStyle/>
          <a:p>
            <a:r>
              <a:rPr lang="da-DK" b="1" dirty="0"/>
              <a:t>O</a:t>
            </a:r>
          </a:p>
        </p:txBody>
      </p:sp>
      <p:sp>
        <p:nvSpPr>
          <p:cNvPr id="11" name="Tekstfelt 10"/>
          <p:cNvSpPr txBox="1"/>
          <p:nvPr/>
        </p:nvSpPr>
        <p:spPr>
          <a:xfrm>
            <a:off x="8493455" y="404470"/>
            <a:ext cx="288032" cy="369332"/>
          </a:xfrm>
          <a:prstGeom prst="rect">
            <a:avLst/>
          </a:prstGeom>
          <a:noFill/>
        </p:spPr>
        <p:txBody>
          <a:bodyPr wrap="square" rtlCol="0">
            <a:spAutoFit/>
          </a:bodyPr>
          <a:lstStyle/>
          <a:p>
            <a:r>
              <a:rPr lang="da-DK" b="1" dirty="0"/>
              <a:t>G</a:t>
            </a:r>
          </a:p>
        </p:txBody>
      </p:sp>
      <p:sp>
        <p:nvSpPr>
          <p:cNvPr id="12" name="Tekstfelt 11"/>
          <p:cNvSpPr txBox="1"/>
          <p:nvPr/>
        </p:nvSpPr>
        <p:spPr>
          <a:xfrm>
            <a:off x="7452320" y="432000"/>
            <a:ext cx="288032" cy="369332"/>
          </a:xfrm>
          <a:prstGeom prst="rect">
            <a:avLst/>
          </a:prstGeom>
          <a:noFill/>
        </p:spPr>
        <p:txBody>
          <a:bodyPr wrap="square" rtlCol="0">
            <a:spAutoFit/>
          </a:bodyPr>
          <a:lstStyle/>
          <a:p>
            <a:r>
              <a:rPr lang="da-DK" b="1" dirty="0"/>
              <a:t>I</a:t>
            </a:r>
          </a:p>
        </p:txBody>
      </p:sp>
    </p:spTree>
    <p:extLst>
      <p:ext uri="{BB962C8B-B14F-4D97-AF65-F5344CB8AC3E}">
        <p14:creationId xmlns:p14="http://schemas.microsoft.com/office/powerpoint/2010/main" val="2879376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8"/>
          <p:cNvSpPr>
            <a:spLocks noGrp="1" noChangeArrowheads="1"/>
          </p:cNvSpPr>
          <p:nvPr>
            <p:ph type="title"/>
          </p:nvPr>
        </p:nvSpPr>
        <p:spPr>
          <a:xfrm>
            <a:off x="1000125" y="714375"/>
            <a:ext cx="6911975" cy="673100"/>
          </a:xfrm>
        </p:spPr>
        <p:txBody>
          <a:bodyPr/>
          <a:lstStyle/>
          <a:p>
            <a:r>
              <a:rPr lang="da-DK" sz="3600" b="1"/>
              <a:t>IGLO</a:t>
            </a:r>
          </a:p>
        </p:txBody>
      </p:sp>
      <p:pic>
        <p:nvPicPr>
          <p:cNvPr id="74755" name="Picture 8" descr="122381_IGLO modellen powerpoint_2.jpg"/>
          <p:cNvPicPr>
            <a:picLocks noGrp="1" noChangeAspect="1"/>
          </p:cNvPicPr>
          <p:nvPr>
            <p:ph idx="1"/>
          </p:nvPr>
        </p:nvPicPr>
        <p:blipFill>
          <a:blip r:embed="rId2" cstate="print"/>
          <a:srcRect/>
          <a:stretch>
            <a:fillRect/>
          </a:stretch>
        </p:blipFill>
        <p:spPr>
          <a:xfrm>
            <a:off x="1619250" y="1484313"/>
            <a:ext cx="6140450" cy="4525962"/>
          </a:xfrm>
        </p:spPr>
      </p:pic>
      <p:sp>
        <p:nvSpPr>
          <p:cNvPr id="74756" name="Text Box 9"/>
          <p:cNvSpPr txBox="1">
            <a:spLocks noChangeArrowheads="1"/>
          </p:cNvSpPr>
          <p:nvPr/>
        </p:nvSpPr>
        <p:spPr bwMode="auto">
          <a:xfrm>
            <a:off x="2843213" y="1484313"/>
            <a:ext cx="5322887" cy="369887"/>
          </a:xfrm>
          <a:prstGeom prst="rect">
            <a:avLst/>
          </a:prstGeom>
          <a:noFill/>
          <a:ln w="9525">
            <a:noFill/>
            <a:miter lim="800000"/>
            <a:headEnd/>
            <a:tailEnd/>
          </a:ln>
        </p:spPr>
        <p:txBody>
          <a:bodyPr>
            <a:spAutoFit/>
          </a:bodyPr>
          <a:lstStyle/>
          <a:p>
            <a:pPr>
              <a:spcBef>
                <a:spcPct val="50000"/>
              </a:spcBef>
            </a:pPr>
            <a:r>
              <a:rPr lang="da-DK" dirty="0"/>
              <a:t>Tema: Høje Følelsesmæssige Krav</a:t>
            </a:r>
            <a:endParaRPr lang="da-DK" dirty="0">
              <a:solidFill>
                <a:schemeClr val="bg2"/>
              </a:solidFill>
            </a:endParaRPr>
          </a:p>
        </p:txBody>
      </p:sp>
      <p:sp>
        <p:nvSpPr>
          <p:cNvPr id="74757" name="Tekstboks 6"/>
          <p:cNvSpPr txBox="1">
            <a:spLocks noChangeArrowheads="1"/>
          </p:cNvSpPr>
          <p:nvPr/>
        </p:nvSpPr>
        <p:spPr bwMode="auto">
          <a:xfrm>
            <a:off x="4129146" y="2180247"/>
            <a:ext cx="293687" cy="585788"/>
          </a:xfrm>
          <a:prstGeom prst="rect">
            <a:avLst/>
          </a:prstGeom>
          <a:noFill/>
          <a:ln w="9525">
            <a:noFill/>
            <a:miter lim="800000"/>
            <a:headEnd/>
            <a:tailEnd/>
          </a:ln>
        </p:spPr>
        <p:txBody>
          <a:bodyPr wrap="none">
            <a:spAutoFit/>
          </a:bodyPr>
          <a:lstStyle/>
          <a:p>
            <a:r>
              <a:rPr lang="da-DK" sz="3200" b="1" dirty="0"/>
              <a:t>I</a:t>
            </a:r>
          </a:p>
        </p:txBody>
      </p:sp>
      <p:sp>
        <p:nvSpPr>
          <p:cNvPr id="74758" name="Tekstboks 8"/>
          <p:cNvSpPr txBox="1">
            <a:spLocks noChangeArrowheads="1"/>
          </p:cNvSpPr>
          <p:nvPr/>
        </p:nvSpPr>
        <p:spPr bwMode="auto">
          <a:xfrm>
            <a:off x="4787900" y="2133600"/>
            <a:ext cx="446088" cy="584200"/>
          </a:xfrm>
          <a:prstGeom prst="rect">
            <a:avLst/>
          </a:prstGeom>
          <a:noFill/>
          <a:ln w="9525">
            <a:noFill/>
            <a:miter lim="800000"/>
            <a:headEnd/>
            <a:tailEnd/>
          </a:ln>
        </p:spPr>
        <p:txBody>
          <a:bodyPr wrap="none">
            <a:spAutoFit/>
          </a:bodyPr>
          <a:lstStyle/>
          <a:p>
            <a:r>
              <a:rPr lang="da-DK" sz="3200" b="1"/>
              <a:t>G</a:t>
            </a:r>
          </a:p>
        </p:txBody>
      </p:sp>
      <p:sp>
        <p:nvSpPr>
          <p:cNvPr id="74759" name="Tekstboks 9"/>
          <p:cNvSpPr txBox="1">
            <a:spLocks noChangeArrowheads="1"/>
          </p:cNvSpPr>
          <p:nvPr/>
        </p:nvSpPr>
        <p:spPr bwMode="auto">
          <a:xfrm>
            <a:off x="4033242" y="4733925"/>
            <a:ext cx="357187" cy="584200"/>
          </a:xfrm>
          <a:prstGeom prst="rect">
            <a:avLst/>
          </a:prstGeom>
          <a:noFill/>
          <a:ln w="9525">
            <a:noFill/>
            <a:miter lim="800000"/>
            <a:headEnd/>
            <a:tailEnd/>
          </a:ln>
        </p:spPr>
        <p:txBody>
          <a:bodyPr wrap="none">
            <a:spAutoFit/>
          </a:bodyPr>
          <a:lstStyle/>
          <a:p>
            <a:r>
              <a:rPr lang="da-DK" sz="3200" b="1" dirty="0"/>
              <a:t>L</a:t>
            </a:r>
          </a:p>
        </p:txBody>
      </p:sp>
      <p:sp>
        <p:nvSpPr>
          <p:cNvPr id="74760" name="Tekstboks 10"/>
          <p:cNvSpPr txBox="1">
            <a:spLocks noChangeArrowheads="1"/>
          </p:cNvSpPr>
          <p:nvPr/>
        </p:nvSpPr>
        <p:spPr bwMode="auto">
          <a:xfrm>
            <a:off x="4860032" y="4733925"/>
            <a:ext cx="215900" cy="522288"/>
          </a:xfrm>
          <a:prstGeom prst="rect">
            <a:avLst/>
          </a:prstGeom>
          <a:noFill/>
          <a:ln w="9525">
            <a:noFill/>
            <a:miter lim="800000"/>
            <a:headEnd/>
            <a:tailEnd/>
          </a:ln>
        </p:spPr>
        <p:txBody>
          <a:bodyPr>
            <a:spAutoFit/>
          </a:bodyPr>
          <a:lstStyle/>
          <a:p>
            <a:r>
              <a:rPr lang="da-DK" sz="2800" b="1" dirty="0"/>
              <a:t>O</a:t>
            </a:r>
          </a:p>
        </p:txBody>
      </p:sp>
      <p:sp>
        <p:nvSpPr>
          <p:cNvPr id="9" name="Tekstboks 8"/>
          <p:cNvSpPr txBox="1"/>
          <p:nvPr/>
        </p:nvSpPr>
        <p:spPr>
          <a:xfrm>
            <a:off x="1873002" y="2062846"/>
            <a:ext cx="1944216" cy="1384995"/>
          </a:xfrm>
          <a:prstGeom prst="rect">
            <a:avLst/>
          </a:prstGeom>
          <a:noFill/>
        </p:spPr>
        <p:txBody>
          <a:bodyPr wrap="square" rtlCol="0">
            <a:spAutoFit/>
          </a:bodyPr>
          <a:lstStyle/>
          <a:p>
            <a:pPr>
              <a:buFont typeface="Arial" pitchFamily="34" charset="0"/>
              <a:buChar char="•"/>
            </a:pPr>
            <a:r>
              <a:rPr lang="da-DK" sz="1400" dirty="0"/>
              <a:t>Sig til, når du er i tvivl</a:t>
            </a:r>
          </a:p>
          <a:p>
            <a:pPr>
              <a:buFont typeface="Arial" pitchFamily="34" charset="0"/>
              <a:buChar char="•"/>
            </a:pPr>
            <a:endParaRPr lang="da-DK" sz="1400" dirty="0"/>
          </a:p>
          <a:p>
            <a:pPr>
              <a:buFont typeface="Arial" pitchFamily="34" charset="0"/>
              <a:buChar char="•"/>
            </a:pPr>
            <a:r>
              <a:rPr lang="da-DK" sz="1400" dirty="0"/>
              <a:t>Tag det op i teamet</a:t>
            </a:r>
          </a:p>
          <a:p>
            <a:pPr>
              <a:buFont typeface="Arial" pitchFamily="34" charset="0"/>
              <a:buChar char="•"/>
            </a:pPr>
            <a:endParaRPr lang="da-DK" sz="1400" dirty="0"/>
          </a:p>
          <a:p>
            <a:pPr>
              <a:buFont typeface="Arial" pitchFamily="34" charset="0"/>
              <a:buChar char="•"/>
            </a:pPr>
            <a:r>
              <a:rPr lang="da-DK" sz="1400" dirty="0"/>
              <a:t>Eller gå til leder, TR </a:t>
            </a:r>
          </a:p>
          <a:p>
            <a:r>
              <a:rPr lang="da-DK" sz="1400" dirty="0"/>
              <a:t>eller AMR</a:t>
            </a:r>
          </a:p>
        </p:txBody>
      </p:sp>
      <p:sp>
        <p:nvSpPr>
          <p:cNvPr id="10" name="Tekstboks 9"/>
          <p:cNvSpPr txBox="1"/>
          <p:nvPr/>
        </p:nvSpPr>
        <p:spPr>
          <a:xfrm>
            <a:off x="5524736" y="2047532"/>
            <a:ext cx="1944216" cy="1169551"/>
          </a:xfrm>
          <a:prstGeom prst="rect">
            <a:avLst/>
          </a:prstGeom>
          <a:noFill/>
        </p:spPr>
        <p:txBody>
          <a:bodyPr wrap="square" rtlCol="0">
            <a:spAutoFit/>
          </a:bodyPr>
          <a:lstStyle/>
          <a:p>
            <a:pPr>
              <a:buFont typeface="Arial" pitchFamily="34" charset="0"/>
              <a:buChar char="•"/>
            </a:pPr>
            <a:r>
              <a:rPr lang="da-DK" sz="1400" dirty="0"/>
              <a:t>Lav et spændingsbarometer en gang imellem</a:t>
            </a:r>
          </a:p>
          <a:p>
            <a:pPr>
              <a:buFont typeface="Arial" pitchFamily="34" charset="0"/>
              <a:buChar char="•"/>
            </a:pPr>
            <a:endParaRPr lang="da-DK" sz="1400" dirty="0"/>
          </a:p>
          <a:p>
            <a:pPr>
              <a:buFont typeface="Arial" pitchFamily="34" charset="0"/>
              <a:buChar char="•"/>
            </a:pPr>
            <a:r>
              <a:rPr lang="da-DK" sz="1400" dirty="0"/>
              <a:t>Supervision</a:t>
            </a:r>
          </a:p>
        </p:txBody>
      </p:sp>
      <p:sp>
        <p:nvSpPr>
          <p:cNvPr id="11" name="Tekstboks 10"/>
          <p:cNvSpPr txBox="1"/>
          <p:nvPr/>
        </p:nvSpPr>
        <p:spPr>
          <a:xfrm>
            <a:off x="1873002" y="4149080"/>
            <a:ext cx="2160240" cy="1384995"/>
          </a:xfrm>
          <a:prstGeom prst="rect">
            <a:avLst/>
          </a:prstGeom>
          <a:noFill/>
        </p:spPr>
        <p:txBody>
          <a:bodyPr wrap="square" rtlCol="0">
            <a:spAutoFit/>
          </a:bodyPr>
          <a:lstStyle/>
          <a:p>
            <a:pPr>
              <a:buFont typeface="Arial" pitchFamily="34" charset="0"/>
              <a:buChar char="•"/>
            </a:pPr>
            <a:r>
              <a:rPr lang="da-DK" sz="1400" dirty="0"/>
              <a:t>Sørg for et beredskab og at det er kendt</a:t>
            </a:r>
          </a:p>
          <a:p>
            <a:pPr>
              <a:buFont typeface="Arial" pitchFamily="34" charset="0"/>
              <a:buChar char="•"/>
            </a:pPr>
            <a:r>
              <a:rPr lang="da-DK" sz="1400" dirty="0"/>
              <a:t>Undersøg tingene, når ansatte kommer med bekymring</a:t>
            </a:r>
          </a:p>
          <a:p>
            <a:pPr>
              <a:buFont typeface="Arial" pitchFamily="34" charset="0"/>
              <a:buChar char="•"/>
            </a:pPr>
            <a:r>
              <a:rPr lang="da-DK" sz="1400" dirty="0"/>
              <a:t>Opsøg og handl på tegn</a:t>
            </a:r>
          </a:p>
        </p:txBody>
      </p:sp>
      <p:sp>
        <p:nvSpPr>
          <p:cNvPr id="12" name="Tekstboks 11"/>
          <p:cNvSpPr txBox="1"/>
          <p:nvPr/>
        </p:nvSpPr>
        <p:spPr>
          <a:xfrm>
            <a:off x="5578561" y="4005064"/>
            <a:ext cx="1944216" cy="1815882"/>
          </a:xfrm>
          <a:prstGeom prst="rect">
            <a:avLst/>
          </a:prstGeom>
          <a:noFill/>
        </p:spPr>
        <p:txBody>
          <a:bodyPr wrap="square" rtlCol="0">
            <a:spAutoFit/>
          </a:bodyPr>
          <a:lstStyle/>
          <a:p>
            <a:pPr>
              <a:buFont typeface="Arial" pitchFamily="34" charset="0"/>
              <a:buChar char="•"/>
            </a:pPr>
            <a:r>
              <a:rPr lang="da-DK" sz="1400" dirty="0"/>
              <a:t>Tag emnet op uden at dramatisere</a:t>
            </a:r>
          </a:p>
          <a:p>
            <a:pPr>
              <a:buFont typeface="Arial" pitchFamily="34" charset="0"/>
              <a:buChar char="•"/>
            </a:pPr>
            <a:r>
              <a:rPr lang="da-DK" sz="1400" dirty="0"/>
              <a:t>Udarbejd et beredskab</a:t>
            </a:r>
          </a:p>
          <a:p>
            <a:pPr>
              <a:buFont typeface="Arial" pitchFamily="34" charset="0"/>
              <a:buChar char="•"/>
            </a:pPr>
            <a:r>
              <a:rPr lang="da-DK" sz="1400" dirty="0"/>
              <a:t>Lav et årligt </a:t>
            </a:r>
            <a:r>
              <a:rPr lang="da-DK" sz="1400" dirty="0" err="1"/>
              <a:t>review</a:t>
            </a:r>
            <a:r>
              <a:rPr lang="da-DK" sz="1400" dirty="0"/>
              <a:t> om hvilke sager I har haft</a:t>
            </a:r>
          </a:p>
          <a:p>
            <a:pPr>
              <a:buFont typeface="Arial" pitchFamily="34" charset="0"/>
              <a:buChar char="•"/>
            </a:pPr>
            <a:r>
              <a:rPr lang="da-DK" sz="1400" dirty="0"/>
              <a:t>Ressourcepersoner</a:t>
            </a:r>
          </a:p>
          <a:p>
            <a:pPr>
              <a:buFont typeface="Arial" pitchFamily="34" charset="0"/>
              <a:buChar char="•"/>
            </a:pPr>
            <a:r>
              <a:rPr lang="da-DK" sz="1400" dirty="0"/>
              <a:t>Retningslinjer f.eks. </a:t>
            </a:r>
            <a:r>
              <a:rPr lang="da-DK" sz="1400" dirty="0" err="1"/>
              <a:t>ift</a:t>
            </a:r>
            <a:r>
              <a:rPr lang="da-DK" sz="1400" dirty="0"/>
              <a:t> forældre</a:t>
            </a:r>
          </a:p>
        </p:txBody>
      </p:sp>
    </p:spTree>
    <p:extLst>
      <p:ext uri="{BB962C8B-B14F-4D97-AF65-F5344CB8AC3E}">
        <p14:creationId xmlns:p14="http://schemas.microsoft.com/office/powerpoint/2010/main" val="1647127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Lige pilforbindelse 2"/>
          <p:cNvCxnSpPr/>
          <p:nvPr/>
        </p:nvCxnSpPr>
        <p:spPr>
          <a:xfrm flipV="1">
            <a:off x="611560" y="3573016"/>
            <a:ext cx="7776864" cy="7200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 name="Tekstboks 3"/>
          <p:cNvSpPr txBox="1"/>
          <p:nvPr/>
        </p:nvSpPr>
        <p:spPr>
          <a:xfrm>
            <a:off x="395536" y="4293096"/>
            <a:ext cx="1296144" cy="338554"/>
          </a:xfrm>
          <a:prstGeom prst="rect">
            <a:avLst/>
          </a:prstGeom>
          <a:noFill/>
        </p:spPr>
        <p:txBody>
          <a:bodyPr wrap="square" rtlCol="0">
            <a:spAutoFit/>
          </a:bodyPr>
          <a:lstStyle/>
          <a:p>
            <a:r>
              <a:rPr lang="da-DK" sz="1600" dirty="0"/>
              <a:t>Kynisme</a:t>
            </a:r>
          </a:p>
        </p:txBody>
      </p:sp>
      <p:sp>
        <p:nvSpPr>
          <p:cNvPr id="5" name="Tekstboks 4"/>
          <p:cNvSpPr txBox="1"/>
          <p:nvPr/>
        </p:nvSpPr>
        <p:spPr>
          <a:xfrm>
            <a:off x="6948264" y="4365104"/>
            <a:ext cx="1872208" cy="338554"/>
          </a:xfrm>
          <a:prstGeom prst="rect">
            <a:avLst/>
          </a:prstGeom>
          <a:noFill/>
        </p:spPr>
        <p:txBody>
          <a:bodyPr wrap="square" rtlCol="0">
            <a:spAutoFit/>
          </a:bodyPr>
          <a:lstStyle/>
          <a:p>
            <a:r>
              <a:rPr lang="da-DK" sz="1600" dirty="0"/>
              <a:t>For høj involvering</a:t>
            </a:r>
          </a:p>
        </p:txBody>
      </p:sp>
      <p:pic>
        <p:nvPicPr>
          <p:cNvPr id="1026" name="Picture 2" descr="C:\Program Files (x86)\Microsoft Office\MEDIA\CAGCAT10\j0230876.wmf"/>
          <p:cNvPicPr>
            <a:picLocks noChangeAspect="1" noChangeArrowheads="1"/>
          </p:cNvPicPr>
          <p:nvPr/>
        </p:nvPicPr>
        <p:blipFill>
          <a:blip r:embed="rId2" cstate="print"/>
          <a:srcRect/>
          <a:stretch>
            <a:fillRect/>
          </a:stretch>
        </p:blipFill>
        <p:spPr bwMode="auto">
          <a:xfrm>
            <a:off x="8435448" y="3645024"/>
            <a:ext cx="708552" cy="713555"/>
          </a:xfrm>
          <a:prstGeom prst="rect">
            <a:avLst/>
          </a:prstGeom>
          <a:noFill/>
        </p:spPr>
      </p:pic>
      <p:sp>
        <p:nvSpPr>
          <p:cNvPr id="7" name="Tekstboks 6"/>
          <p:cNvSpPr txBox="1"/>
          <p:nvPr/>
        </p:nvSpPr>
        <p:spPr>
          <a:xfrm>
            <a:off x="5796136" y="1916832"/>
            <a:ext cx="1296144" cy="1323439"/>
          </a:xfrm>
          <a:prstGeom prst="rect">
            <a:avLst/>
          </a:prstGeom>
          <a:noFill/>
        </p:spPr>
        <p:txBody>
          <a:bodyPr wrap="square" rtlCol="0">
            <a:spAutoFit/>
          </a:bodyPr>
          <a:lstStyle/>
          <a:p>
            <a:r>
              <a:rPr lang="da-DK" sz="1600" b="1" dirty="0"/>
              <a:t>Den gode nok lærer </a:t>
            </a:r>
            <a:r>
              <a:rPr lang="da-DK" sz="1600" dirty="0"/>
              <a:t>– mellem mulighed og begrænsning</a:t>
            </a:r>
          </a:p>
        </p:txBody>
      </p:sp>
      <p:sp>
        <p:nvSpPr>
          <p:cNvPr id="8" name="Tekstboks 7"/>
          <p:cNvSpPr txBox="1"/>
          <p:nvPr/>
        </p:nvSpPr>
        <p:spPr>
          <a:xfrm>
            <a:off x="683568" y="476672"/>
            <a:ext cx="8280920" cy="461665"/>
          </a:xfrm>
          <a:prstGeom prst="rect">
            <a:avLst/>
          </a:prstGeom>
          <a:noFill/>
        </p:spPr>
        <p:txBody>
          <a:bodyPr wrap="square" rtlCol="0">
            <a:spAutoFit/>
          </a:bodyPr>
          <a:lstStyle/>
          <a:p>
            <a:r>
              <a:rPr lang="da-DK" sz="2400" dirty="0"/>
              <a:t>Balancen ”mit ansvar/min opgave” og det, jeg ikke pt. kan ændre</a:t>
            </a:r>
          </a:p>
        </p:txBody>
      </p:sp>
      <p:pic>
        <p:nvPicPr>
          <p:cNvPr id="9" name="Billede 8" descr="COLOURBOX1053593.jpg"/>
          <p:cNvPicPr>
            <a:picLocks noChangeAspect="1"/>
          </p:cNvPicPr>
          <p:nvPr/>
        </p:nvPicPr>
        <p:blipFill>
          <a:blip r:embed="rId3" cstate="print"/>
          <a:stretch>
            <a:fillRect/>
          </a:stretch>
        </p:blipFill>
        <p:spPr>
          <a:xfrm>
            <a:off x="4427984" y="1196752"/>
            <a:ext cx="1028700" cy="1439863"/>
          </a:xfrm>
          <a:prstGeom prst="rect">
            <a:avLst/>
          </a:prstGeom>
          <a:ln>
            <a:noFill/>
          </a:ln>
          <a:effectLst>
            <a:outerShdw blurRad="292100" dist="139700" dir="2700000" algn="tl" rotWithShape="0">
              <a:srgbClr val="333333">
                <a:alpha val="65000"/>
              </a:srgbClr>
            </a:outerShdw>
          </a:effectLst>
        </p:spPr>
      </p:pic>
      <p:grpSp>
        <p:nvGrpSpPr>
          <p:cNvPr id="10" name="Gruppe 9"/>
          <p:cNvGrpSpPr/>
          <p:nvPr/>
        </p:nvGrpSpPr>
        <p:grpSpPr>
          <a:xfrm>
            <a:off x="6948264" y="5109676"/>
            <a:ext cx="2073681" cy="1528455"/>
            <a:chOff x="7070319" y="116632"/>
            <a:chExt cx="2073681" cy="1528455"/>
          </a:xfrm>
        </p:grpSpPr>
        <p:pic>
          <p:nvPicPr>
            <p:cNvPr id="11" name="Picture 8" descr="122381_IGLO modellen powerpoint_2.jpg"/>
            <p:cNvPicPr>
              <a:picLocks noChangeAspect="1"/>
            </p:cNvPicPr>
            <p:nvPr/>
          </p:nvPicPr>
          <p:blipFill>
            <a:blip r:embed="rId4" cstate="print"/>
            <a:srcRect/>
            <a:stretch>
              <a:fillRect/>
            </a:stretch>
          </p:blipFill>
          <p:spPr>
            <a:xfrm>
              <a:off x="7070319" y="116632"/>
              <a:ext cx="2073681" cy="1528455"/>
            </a:xfrm>
            <a:prstGeom prst="rect">
              <a:avLst/>
            </a:prstGeom>
          </p:spPr>
        </p:pic>
        <p:sp>
          <p:nvSpPr>
            <p:cNvPr id="12" name="Tekstfelt 11"/>
            <p:cNvSpPr txBox="1"/>
            <p:nvPr/>
          </p:nvSpPr>
          <p:spPr>
            <a:xfrm>
              <a:off x="7452320" y="432000"/>
              <a:ext cx="288032" cy="369332"/>
            </a:xfrm>
            <a:prstGeom prst="rect">
              <a:avLst/>
            </a:prstGeom>
            <a:noFill/>
          </p:spPr>
          <p:txBody>
            <a:bodyPr wrap="square" rtlCol="0">
              <a:spAutoFit/>
            </a:bodyPr>
            <a:lstStyle/>
            <a:p>
              <a:r>
                <a:rPr lang="da-DK" b="1" dirty="0"/>
                <a:t>I</a:t>
              </a:r>
            </a:p>
          </p:txBody>
        </p:sp>
      </p:grpSp>
    </p:spTree>
    <p:extLst>
      <p:ext uri="{BB962C8B-B14F-4D97-AF65-F5344CB8AC3E}">
        <p14:creationId xmlns:p14="http://schemas.microsoft.com/office/powerpoint/2010/main" val="1103089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b="1" dirty="0"/>
              <a:t>4 dilemmahjørner</a:t>
            </a:r>
            <a:br>
              <a:rPr lang="da-DK" dirty="0"/>
            </a:br>
            <a:r>
              <a:rPr lang="da-DK" dirty="0"/>
              <a:t>(find dilemmaerne på de næste slides)</a:t>
            </a:r>
          </a:p>
        </p:txBody>
      </p:sp>
      <p:sp>
        <p:nvSpPr>
          <p:cNvPr id="3" name="Pladsholder til indhold 2"/>
          <p:cNvSpPr>
            <a:spLocks noGrp="1"/>
          </p:cNvSpPr>
          <p:nvPr>
            <p:ph idx="1"/>
          </p:nvPr>
        </p:nvSpPr>
        <p:spPr/>
        <p:txBody>
          <a:bodyPr/>
          <a:lstStyle/>
          <a:p>
            <a:pPr marL="0" lvl="0" indent="0">
              <a:buNone/>
            </a:pPr>
            <a:r>
              <a:rPr lang="da-DK" b="1" dirty="0"/>
              <a:t>Arbejdsspørgsmål:</a:t>
            </a:r>
          </a:p>
          <a:p>
            <a:pPr lvl="0"/>
            <a:r>
              <a:rPr lang="da-DK" sz="2600" dirty="0"/>
              <a:t>Hvad optager dig i denne case?</a:t>
            </a:r>
          </a:p>
          <a:p>
            <a:pPr lvl="0"/>
            <a:endParaRPr lang="da-DK" sz="2600" dirty="0"/>
          </a:p>
          <a:p>
            <a:pPr lvl="0"/>
            <a:r>
              <a:rPr lang="da-DK" sz="2600" dirty="0"/>
              <a:t>Hvad vil du gøre i situationen?</a:t>
            </a:r>
          </a:p>
          <a:p>
            <a:pPr lvl="0"/>
            <a:endParaRPr lang="da-DK" sz="2600" dirty="0"/>
          </a:p>
          <a:p>
            <a:pPr lvl="0"/>
            <a:r>
              <a:rPr lang="da-DK" sz="2600" dirty="0"/>
              <a:t>Hvad er hjælpsomt for dig i dag - i sådan en situation? (Retningslinjer, samtaler, makkere..)</a:t>
            </a:r>
          </a:p>
        </p:txBody>
      </p:sp>
      <p:grpSp>
        <p:nvGrpSpPr>
          <p:cNvPr id="4" name="Gruppe 3"/>
          <p:cNvGrpSpPr/>
          <p:nvPr/>
        </p:nvGrpSpPr>
        <p:grpSpPr>
          <a:xfrm>
            <a:off x="6948264" y="5109676"/>
            <a:ext cx="2073681" cy="1528455"/>
            <a:chOff x="7070319" y="116632"/>
            <a:chExt cx="2073681" cy="1528455"/>
          </a:xfrm>
        </p:grpSpPr>
        <p:pic>
          <p:nvPicPr>
            <p:cNvPr id="5" name="Picture 8" descr="122381_IGLO modellen powerpoint_2.jpg"/>
            <p:cNvPicPr>
              <a:picLocks noChangeAspect="1"/>
            </p:cNvPicPr>
            <p:nvPr/>
          </p:nvPicPr>
          <p:blipFill>
            <a:blip r:embed="rId2" cstate="print"/>
            <a:srcRect/>
            <a:stretch>
              <a:fillRect/>
            </a:stretch>
          </p:blipFill>
          <p:spPr>
            <a:xfrm>
              <a:off x="7070319" y="116632"/>
              <a:ext cx="2073681" cy="1528455"/>
            </a:xfrm>
            <a:prstGeom prst="rect">
              <a:avLst/>
            </a:prstGeom>
          </p:spPr>
        </p:pic>
        <p:sp>
          <p:nvSpPr>
            <p:cNvPr id="6" name="Tekstfelt 5"/>
            <p:cNvSpPr txBox="1"/>
            <p:nvPr/>
          </p:nvSpPr>
          <p:spPr>
            <a:xfrm>
              <a:off x="7452320" y="432000"/>
              <a:ext cx="288032" cy="369332"/>
            </a:xfrm>
            <a:prstGeom prst="rect">
              <a:avLst/>
            </a:prstGeom>
            <a:noFill/>
          </p:spPr>
          <p:txBody>
            <a:bodyPr wrap="square" rtlCol="0">
              <a:spAutoFit/>
            </a:bodyPr>
            <a:lstStyle/>
            <a:p>
              <a:r>
                <a:rPr lang="da-DK" b="1" dirty="0"/>
                <a:t>I</a:t>
              </a:r>
            </a:p>
          </p:txBody>
        </p:sp>
      </p:grpSp>
    </p:spTree>
    <p:extLst>
      <p:ext uri="{BB962C8B-B14F-4D97-AF65-F5344CB8AC3E}">
        <p14:creationId xmlns:p14="http://schemas.microsoft.com/office/powerpoint/2010/main" val="1740468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Case 1 </a:t>
            </a:r>
          </a:p>
        </p:txBody>
      </p:sp>
      <p:sp>
        <p:nvSpPr>
          <p:cNvPr id="3" name="Pladsholder til indhold 2"/>
          <p:cNvSpPr>
            <a:spLocks noGrp="1"/>
          </p:cNvSpPr>
          <p:nvPr>
            <p:ph idx="1"/>
          </p:nvPr>
        </p:nvSpPr>
        <p:spPr/>
        <p:txBody>
          <a:bodyPr>
            <a:normAutofit/>
          </a:bodyPr>
          <a:lstStyle/>
          <a:p>
            <a:pPr>
              <a:buNone/>
            </a:pPr>
            <a:r>
              <a:rPr lang="da-DK" sz="2200" i="1" dirty="0"/>
              <a:t>Om morgenen får du to lange mails fra bekymrede forældre. </a:t>
            </a:r>
          </a:p>
          <a:p>
            <a:pPr>
              <a:buNone/>
            </a:pPr>
            <a:endParaRPr lang="da-DK" sz="2200" i="1" dirty="0"/>
          </a:p>
          <a:p>
            <a:pPr>
              <a:buNone/>
            </a:pPr>
            <a:r>
              <a:rPr lang="da-DK" sz="2200" i="1" dirty="0"/>
              <a:t>Da du går ned til klassen står Maries mor udenfor og vil tale med dig. Der er 4 minutter til lektionen begynder….</a:t>
            </a:r>
          </a:p>
          <a:p>
            <a:pPr>
              <a:buNone/>
            </a:pPr>
            <a:endParaRPr lang="da-DK" sz="2200" i="1" dirty="0"/>
          </a:p>
          <a:p>
            <a:pPr>
              <a:buNone/>
            </a:pPr>
            <a:r>
              <a:rPr lang="da-DK" sz="2200" i="1" dirty="0"/>
              <a:t>Moren vil have at Marie skal sidde ved siden af Hanna, som er hendes gode veninde. Hun er utryg. Hun vil gerne tale med dig, om hvorfor du har placeret børnene, som du har. Da du kommer ind i klassen sidder Hannas mor ved siden af Hanna og vil gerne se undervisningen…</a:t>
            </a:r>
          </a:p>
        </p:txBody>
      </p:sp>
      <p:grpSp>
        <p:nvGrpSpPr>
          <p:cNvPr id="4" name="Gruppe 3"/>
          <p:cNvGrpSpPr/>
          <p:nvPr/>
        </p:nvGrpSpPr>
        <p:grpSpPr>
          <a:xfrm>
            <a:off x="6948264" y="5109676"/>
            <a:ext cx="2073681" cy="1528455"/>
            <a:chOff x="7070319" y="116632"/>
            <a:chExt cx="2073681" cy="1528455"/>
          </a:xfrm>
        </p:grpSpPr>
        <p:pic>
          <p:nvPicPr>
            <p:cNvPr id="5" name="Picture 8" descr="122381_IGLO modellen powerpoint_2.jpg"/>
            <p:cNvPicPr>
              <a:picLocks noChangeAspect="1"/>
            </p:cNvPicPr>
            <p:nvPr/>
          </p:nvPicPr>
          <p:blipFill>
            <a:blip r:embed="rId2" cstate="print"/>
            <a:srcRect/>
            <a:stretch>
              <a:fillRect/>
            </a:stretch>
          </p:blipFill>
          <p:spPr>
            <a:xfrm>
              <a:off x="7070319" y="116632"/>
              <a:ext cx="2073681" cy="1528455"/>
            </a:xfrm>
            <a:prstGeom prst="rect">
              <a:avLst/>
            </a:prstGeom>
          </p:spPr>
        </p:pic>
        <p:sp>
          <p:nvSpPr>
            <p:cNvPr id="6" name="Tekstfelt 5"/>
            <p:cNvSpPr txBox="1"/>
            <p:nvPr/>
          </p:nvSpPr>
          <p:spPr>
            <a:xfrm>
              <a:off x="7452320" y="432000"/>
              <a:ext cx="288032" cy="369332"/>
            </a:xfrm>
            <a:prstGeom prst="rect">
              <a:avLst/>
            </a:prstGeom>
            <a:noFill/>
          </p:spPr>
          <p:txBody>
            <a:bodyPr wrap="square" rtlCol="0">
              <a:spAutoFit/>
            </a:bodyPr>
            <a:lstStyle/>
            <a:p>
              <a:r>
                <a:rPr lang="da-DK" b="1" dirty="0"/>
                <a:t>I</a:t>
              </a:r>
            </a:p>
          </p:txBody>
        </p:sp>
      </p:grpSp>
    </p:spTree>
    <p:extLst>
      <p:ext uri="{BB962C8B-B14F-4D97-AF65-F5344CB8AC3E}">
        <p14:creationId xmlns:p14="http://schemas.microsoft.com/office/powerpoint/2010/main" val="2227568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Case 2</a:t>
            </a:r>
          </a:p>
        </p:txBody>
      </p:sp>
      <p:sp>
        <p:nvSpPr>
          <p:cNvPr id="3" name="Pladsholder til indhold 2"/>
          <p:cNvSpPr>
            <a:spLocks noGrp="1"/>
          </p:cNvSpPr>
          <p:nvPr>
            <p:ph idx="1"/>
          </p:nvPr>
        </p:nvSpPr>
        <p:spPr/>
        <p:txBody>
          <a:bodyPr>
            <a:normAutofit/>
          </a:bodyPr>
          <a:lstStyle/>
          <a:p>
            <a:pPr>
              <a:buNone/>
            </a:pPr>
            <a:r>
              <a:rPr lang="da-DK" sz="2200" i="1" dirty="0"/>
              <a:t>En elev har en del sociale problemer derhjemme. Gentagne underretninger til Sociale myndigheder er sendt. Du har meget medfølelse med eleven og dennes søskende, som også har knyttet sig til dig. </a:t>
            </a:r>
          </a:p>
          <a:p>
            <a:pPr>
              <a:buNone/>
            </a:pPr>
            <a:r>
              <a:rPr lang="da-DK" sz="2200" i="1" dirty="0"/>
              <a:t>Tilbagemeldinger og handling fra sociale myndigheder trækker ud. Ventetid. Du bruger meget tid på at tale med og om de pågældende elever. </a:t>
            </a:r>
          </a:p>
          <a:p>
            <a:pPr>
              <a:buNone/>
            </a:pPr>
            <a:r>
              <a:rPr lang="da-DK" sz="2200" i="1" dirty="0"/>
              <a:t>Tænker en del over det. Føler meget med dem. Det berører din egen retfærdighedssans. Men også din egen restitution og passende distance til arbejdet. Din genopladning. </a:t>
            </a:r>
          </a:p>
          <a:p>
            <a:endParaRPr lang="da-DK" dirty="0"/>
          </a:p>
        </p:txBody>
      </p:sp>
      <p:grpSp>
        <p:nvGrpSpPr>
          <p:cNvPr id="4" name="Gruppe 3"/>
          <p:cNvGrpSpPr/>
          <p:nvPr/>
        </p:nvGrpSpPr>
        <p:grpSpPr>
          <a:xfrm>
            <a:off x="6948264" y="5109676"/>
            <a:ext cx="2073681" cy="1528455"/>
            <a:chOff x="7070319" y="116632"/>
            <a:chExt cx="2073681" cy="1528455"/>
          </a:xfrm>
        </p:grpSpPr>
        <p:pic>
          <p:nvPicPr>
            <p:cNvPr id="5" name="Picture 8" descr="122381_IGLO modellen powerpoint_2.jpg"/>
            <p:cNvPicPr>
              <a:picLocks noChangeAspect="1"/>
            </p:cNvPicPr>
            <p:nvPr/>
          </p:nvPicPr>
          <p:blipFill>
            <a:blip r:embed="rId2" cstate="print"/>
            <a:srcRect/>
            <a:stretch>
              <a:fillRect/>
            </a:stretch>
          </p:blipFill>
          <p:spPr>
            <a:xfrm>
              <a:off x="7070319" y="116632"/>
              <a:ext cx="2073681" cy="1528455"/>
            </a:xfrm>
            <a:prstGeom prst="rect">
              <a:avLst/>
            </a:prstGeom>
          </p:spPr>
        </p:pic>
        <p:sp>
          <p:nvSpPr>
            <p:cNvPr id="6" name="Tekstfelt 5"/>
            <p:cNvSpPr txBox="1"/>
            <p:nvPr/>
          </p:nvSpPr>
          <p:spPr>
            <a:xfrm>
              <a:off x="7452320" y="432000"/>
              <a:ext cx="288032" cy="369332"/>
            </a:xfrm>
            <a:prstGeom prst="rect">
              <a:avLst/>
            </a:prstGeom>
            <a:noFill/>
          </p:spPr>
          <p:txBody>
            <a:bodyPr wrap="square" rtlCol="0">
              <a:spAutoFit/>
            </a:bodyPr>
            <a:lstStyle/>
            <a:p>
              <a:r>
                <a:rPr lang="da-DK" b="1" dirty="0"/>
                <a:t>I</a:t>
              </a:r>
            </a:p>
          </p:txBody>
        </p:sp>
      </p:grpSp>
    </p:spTree>
    <p:extLst>
      <p:ext uri="{BB962C8B-B14F-4D97-AF65-F5344CB8AC3E}">
        <p14:creationId xmlns:p14="http://schemas.microsoft.com/office/powerpoint/2010/main" val="3693739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Case 3 </a:t>
            </a:r>
          </a:p>
        </p:txBody>
      </p:sp>
      <p:sp>
        <p:nvSpPr>
          <p:cNvPr id="3" name="Pladsholder til indhold 2"/>
          <p:cNvSpPr>
            <a:spLocks noGrp="1"/>
          </p:cNvSpPr>
          <p:nvPr>
            <p:ph idx="1"/>
          </p:nvPr>
        </p:nvSpPr>
        <p:spPr/>
        <p:txBody>
          <a:bodyPr>
            <a:normAutofit/>
          </a:bodyPr>
          <a:lstStyle/>
          <a:p>
            <a:pPr>
              <a:buNone/>
            </a:pPr>
            <a:r>
              <a:rPr lang="da-DK" sz="2400" i="1" dirty="0"/>
              <a:t>Elever som er vanskelige at have med i almindelig undervisning. Der er arbejdes med sparring, støtte og udredning. Et par af eleverne har formodentlig nogle opmærksomheds- og koncentrationsproblemer. Det er svært at få undervisningen i klassen til at fungere. Tingene trækker ud. Beredskab er på vej. Men det trækker ud. Du er ikke tilfreds med det, der sker i klassen. Tænker på, at der også skal være bedre overlevering fra afgivne klasseteam. </a:t>
            </a:r>
          </a:p>
        </p:txBody>
      </p:sp>
      <p:grpSp>
        <p:nvGrpSpPr>
          <p:cNvPr id="4" name="Gruppe 3"/>
          <p:cNvGrpSpPr/>
          <p:nvPr/>
        </p:nvGrpSpPr>
        <p:grpSpPr>
          <a:xfrm>
            <a:off x="6948264" y="5109676"/>
            <a:ext cx="2073681" cy="1528455"/>
            <a:chOff x="7070319" y="116632"/>
            <a:chExt cx="2073681" cy="1528455"/>
          </a:xfrm>
        </p:grpSpPr>
        <p:pic>
          <p:nvPicPr>
            <p:cNvPr id="5" name="Picture 8" descr="122381_IGLO modellen powerpoint_2.jpg"/>
            <p:cNvPicPr>
              <a:picLocks noChangeAspect="1"/>
            </p:cNvPicPr>
            <p:nvPr/>
          </p:nvPicPr>
          <p:blipFill>
            <a:blip r:embed="rId2" cstate="print"/>
            <a:srcRect/>
            <a:stretch>
              <a:fillRect/>
            </a:stretch>
          </p:blipFill>
          <p:spPr>
            <a:xfrm>
              <a:off x="7070319" y="116632"/>
              <a:ext cx="2073681" cy="1528455"/>
            </a:xfrm>
            <a:prstGeom prst="rect">
              <a:avLst/>
            </a:prstGeom>
          </p:spPr>
        </p:pic>
        <p:sp>
          <p:nvSpPr>
            <p:cNvPr id="6" name="Tekstfelt 5"/>
            <p:cNvSpPr txBox="1"/>
            <p:nvPr/>
          </p:nvSpPr>
          <p:spPr>
            <a:xfrm>
              <a:off x="7452320" y="432000"/>
              <a:ext cx="288032" cy="369332"/>
            </a:xfrm>
            <a:prstGeom prst="rect">
              <a:avLst/>
            </a:prstGeom>
            <a:noFill/>
          </p:spPr>
          <p:txBody>
            <a:bodyPr wrap="square" rtlCol="0">
              <a:spAutoFit/>
            </a:bodyPr>
            <a:lstStyle/>
            <a:p>
              <a:r>
                <a:rPr lang="da-DK" b="1" dirty="0"/>
                <a:t>I</a:t>
              </a:r>
            </a:p>
          </p:txBody>
        </p:sp>
      </p:grpSp>
    </p:spTree>
    <p:extLst>
      <p:ext uri="{BB962C8B-B14F-4D97-AF65-F5344CB8AC3E}">
        <p14:creationId xmlns:p14="http://schemas.microsoft.com/office/powerpoint/2010/main" val="1477490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Åbent hjørne..</a:t>
            </a:r>
          </a:p>
        </p:txBody>
      </p:sp>
      <p:sp>
        <p:nvSpPr>
          <p:cNvPr id="3" name="Pladsholder til indhold 2"/>
          <p:cNvSpPr>
            <a:spLocks noGrp="1"/>
          </p:cNvSpPr>
          <p:nvPr>
            <p:ph idx="1"/>
          </p:nvPr>
        </p:nvSpPr>
        <p:spPr/>
        <p:txBody>
          <a:bodyPr/>
          <a:lstStyle/>
          <a:p>
            <a:r>
              <a:rPr lang="da-DK" dirty="0"/>
              <a:t>Andre dilemmaer og konkrete situationer, </a:t>
            </a:r>
            <a:r>
              <a:rPr lang="da-DK"/>
              <a:t>som optager mig…..</a:t>
            </a:r>
          </a:p>
        </p:txBody>
      </p:sp>
      <p:grpSp>
        <p:nvGrpSpPr>
          <p:cNvPr id="4" name="Gruppe 3"/>
          <p:cNvGrpSpPr/>
          <p:nvPr/>
        </p:nvGrpSpPr>
        <p:grpSpPr>
          <a:xfrm>
            <a:off x="6948264" y="5109676"/>
            <a:ext cx="2073681" cy="1528455"/>
            <a:chOff x="7070319" y="116632"/>
            <a:chExt cx="2073681" cy="1528455"/>
          </a:xfrm>
        </p:grpSpPr>
        <p:pic>
          <p:nvPicPr>
            <p:cNvPr id="5" name="Picture 8" descr="122381_IGLO modellen powerpoint_2.jpg"/>
            <p:cNvPicPr>
              <a:picLocks noChangeAspect="1"/>
            </p:cNvPicPr>
            <p:nvPr/>
          </p:nvPicPr>
          <p:blipFill>
            <a:blip r:embed="rId2" cstate="print"/>
            <a:srcRect/>
            <a:stretch>
              <a:fillRect/>
            </a:stretch>
          </p:blipFill>
          <p:spPr>
            <a:xfrm>
              <a:off x="7070319" y="116632"/>
              <a:ext cx="2073681" cy="1528455"/>
            </a:xfrm>
            <a:prstGeom prst="rect">
              <a:avLst/>
            </a:prstGeom>
          </p:spPr>
        </p:pic>
        <p:sp>
          <p:nvSpPr>
            <p:cNvPr id="6" name="Tekstfelt 5"/>
            <p:cNvSpPr txBox="1"/>
            <p:nvPr/>
          </p:nvSpPr>
          <p:spPr>
            <a:xfrm>
              <a:off x="7452320" y="432000"/>
              <a:ext cx="288032" cy="369332"/>
            </a:xfrm>
            <a:prstGeom prst="rect">
              <a:avLst/>
            </a:prstGeom>
            <a:noFill/>
          </p:spPr>
          <p:txBody>
            <a:bodyPr wrap="square" rtlCol="0">
              <a:spAutoFit/>
            </a:bodyPr>
            <a:lstStyle/>
            <a:p>
              <a:r>
                <a:rPr lang="da-DK" b="1" dirty="0"/>
                <a:t>I</a:t>
              </a:r>
            </a:p>
          </p:txBody>
        </p:sp>
      </p:grpSp>
    </p:spTree>
    <p:extLst>
      <p:ext uri="{BB962C8B-B14F-4D97-AF65-F5344CB8AC3E}">
        <p14:creationId xmlns:p14="http://schemas.microsoft.com/office/powerpoint/2010/main" val="3484026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990600" y="2971800"/>
            <a:ext cx="6934200" cy="762000"/>
          </a:xfrm>
          <a:prstGeom prst="rect">
            <a:avLst/>
          </a:prstGeom>
          <a:gradFill rotWithShape="0">
            <a:gsLst>
              <a:gs pos="0">
                <a:srgbClr val="6699FF"/>
              </a:gs>
              <a:gs pos="100000">
                <a:srgbClr val="CC3300"/>
              </a:gs>
            </a:gsLst>
            <a:lin ang="0" scaled="1"/>
          </a:gradFill>
          <a:ln w="9525">
            <a:solidFill>
              <a:schemeClr val="tx1"/>
            </a:solidFill>
            <a:miter lim="800000"/>
            <a:headEnd/>
            <a:tailEnd/>
          </a:ln>
          <a:effectLst/>
        </p:spPr>
        <p:txBody>
          <a:bodyPr wrap="none" anchor="ctr"/>
          <a:lstStyle/>
          <a:p>
            <a:endParaRPr lang="da-DK"/>
          </a:p>
        </p:txBody>
      </p:sp>
      <p:sp>
        <p:nvSpPr>
          <p:cNvPr id="3075" name="Oval 3"/>
          <p:cNvSpPr>
            <a:spLocks noChangeArrowheads="1"/>
          </p:cNvSpPr>
          <p:nvPr/>
        </p:nvSpPr>
        <p:spPr bwMode="auto">
          <a:xfrm>
            <a:off x="304800" y="1600200"/>
            <a:ext cx="1371600" cy="762000"/>
          </a:xfrm>
          <a:prstGeom prst="ellipse">
            <a:avLst/>
          </a:prstGeom>
          <a:noFill/>
          <a:ln w="9525">
            <a:solidFill>
              <a:schemeClr val="tx1"/>
            </a:solidFill>
            <a:round/>
            <a:headEnd/>
            <a:tailEnd/>
          </a:ln>
          <a:effectLst/>
        </p:spPr>
        <p:txBody>
          <a:bodyPr wrap="none" anchor="ctr"/>
          <a:lstStyle/>
          <a:p>
            <a:pPr algn="ctr"/>
            <a:r>
              <a:rPr lang="da-DK" sz="2400" b="1">
                <a:solidFill>
                  <a:srgbClr val="6699FF"/>
                </a:solidFill>
              </a:rPr>
              <a:t>Teoretiker</a:t>
            </a:r>
            <a:endParaRPr lang="da-DK" sz="2400"/>
          </a:p>
        </p:txBody>
      </p:sp>
      <p:sp>
        <p:nvSpPr>
          <p:cNvPr id="3076" name="Oval 4"/>
          <p:cNvSpPr>
            <a:spLocks noChangeArrowheads="1"/>
          </p:cNvSpPr>
          <p:nvPr/>
        </p:nvSpPr>
        <p:spPr bwMode="auto">
          <a:xfrm>
            <a:off x="1981200" y="1600200"/>
            <a:ext cx="1371600" cy="762000"/>
          </a:xfrm>
          <a:prstGeom prst="ellipse">
            <a:avLst/>
          </a:prstGeom>
          <a:noFill/>
          <a:ln w="9525">
            <a:solidFill>
              <a:schemeClr val="tx1"/>
            </a:solidFill>
            <a:round/>
            <a:headEnd/>
            <a:tailEnd/>
          </a:ln>
          <a:effectLst/>
        </p:spPr>
        <p:txBody>
          <a:bodyPr wrap="none" anchor="ctr"/>
          <a:lstStyle/>
          <a:p>
            <a:pPr algn="ctr"/>
            <a:r>
              <a:rPr lang="da-DK" sz="2400" b="1">
                <a:solidFill>
                  <a:srgbClr val="9399FF"/>
                </a:solidFill>
              </a:rPr>
              <a:t>Rådgiver</a:t>
            </a:r>
          </a:p>
        </p:txBody>
      </p:sp>
      <p:sp>
        <p:nvSpPr>
          <p:cNvPr id="3077" name="Oval 5"/>
          <p:cNvSpPr>
            <a:spLocks noChangeArrowheads="1"/>
          </p:cNvSpPr>
          <p:nvPr/>
        </p:nvSpPr>
        <p:spPr bwMode="auto">
          <a:xfrm>
            <a:off x="3733800" y="1600200"/>
            <a:ext cx="1371600" cy="762000"/>
          </a:xfrm>
          <a:prstGeom prst="ellipse">
            <a:avLst/>
          </a:prstGeom>
          <a:noFill/>
          <a:ln w="9525">
            <a:solidFill>
              <a:schemeClr val="tx1"/>
            </a:solidFill>
            <a:round/>
            <a:headEnd/>
            <a:tailEnd/>
          </a:ln>
          <a:effectLst/>
        </p:spPr>
        <p:txBody>
          <a:bodyPr wrap="none" anchor="ctr"/>
          <a:lstStyle/>
          <a:p>
            <a:pPr algn="ctr"/>
            <a:r>
              <a:rPr lang="da-DK" sz="2400" b="1">
                <a:solidFill>
                  <a:srgbClr val="E363E9"/>
                </a:solidFill>
              </a:rPr>
              <a:t>Spejl</a:t>
            </a:r>
            <a:endParaRPr lang="da-DK" sz="2400">
              <a:solidFill>
                <a:srgbClr val="E363E9"/>
              </a:solidFill>
            </a:endParaRPr>
          </a:p>
        </p:txBody>
      </p:sp>
      <p:sp>
        <p:nvSpPr>
          <p:cNvPr id="3078" name="Oval 6"/>
          <p:cNvSpPr>
            <a:spLocks noChangeArrowheads="1"/>
          </p:cNvSpPr>
          <p:nvPr/>
        </p:nvSpPr>
        <p:spPr bwMode="auto">
          <a:xfrm>
            <a:off x="5486400" y="1600200"/>
            <a:ext cx="1371600" cy="762000"/>
          </a:xfrm>
          <a:prstGeom prst="ellipse">
            <a:avLst/>
          </a:prstGeom>
          <a:noFill/>
          <a:ln w="9525">
            <a:solidFill>
              <a:schemeClr val="tx1"/>
            </a:solidFill>
            <a:round/>
            <a:headEnd/>
            <a:tailEnd/>
          </a:ln>
          <a:effectLst/>
        </p:spPr>
        <p:txBody>
          <a:bodyPr wrap="none" anchor="ctr"/>
          <a:lstStyle/>
          <a:p>
            <a:pPr algn="ctr"/>
            <a:r>
              <a:rPr lang="da-DK" sz="2400" b="1">
                <a:solidFill>
                  <a:srgbClr val="D7515E"/>
                </a:solidFill>
              </a:rPr>
              <a:t>Processor</a:t>
            </a:r>
          </a:p>
        </p:txBody>
      </p:sp>
      <p:sp>
        <p:nvSpPr>
          <p:cNvPr id="3079" name="Oval 7"/>
          <p:cNvSpPr>
            <a:spLocks noChangeArrowheads="1"/>
          </p:cNvSpPr>
          <p:nvPr/>
        </p:nvSpPr>
        <p:spPr bwMode="auto">
          <a:xfrm>
            <a:off x="7239000" y="1600200"/>
            <a:ext cx="1371600" cy="762000"/>
          </a:xfrm>
          <a:prstGeom prst="ellipse">
            <a:avLst/>
          </a:prstGeom>
          <a:noFill/>
          <a:ln w="9525">
            <a:solidFill>
              <a:schemeClr val="tx1"/>
            </a:solidFill>
            <a:round/>
            <a:headEnd/>
            <a:tailEnd/>
          </a:ln>
          <a:effectLst/>
        </p:spPr>
        <p:txBody>
          <a:bodyPr wrap="none" anchor="ctr"/>
          <a:lstStyle/>
          <a:p>
            <a:pPr algn="ctr"/>
            <a:r>
              <a:rPr lang="da-DK" sz="2400" b="1">
                <a:solidFill>
                  <a:srgbClr val="CC3300"/>
                </a:solidFill>
              </a:rPr>
              <a:t>Lytter</a:t>
            </a:r>
          </a:p>
        </p:txBody>
      </p:sp>
      <p:sp>
        <p:nvSpPr>
          <p:cNvPr id="3080" name="Line 8"/>
          <p:cNvSpPr>
            <a:spLocks noChangeShapeType="1"/>
          </p:cNvSpPr>
          <p:nvPr/>
        </p:nvSpPr>
        <p:spPr bwMode="auto">
          <a:xfrm>
            <a:off x="609600" y="3352800"/>
            <a:ext cx="7772400" cy="0"/>
          </a:xfrm>
          <a:prstGeom prst="line">
            <a:avLst/>
          </a:prstGeom>
          <a:noFill/>
          <a:ln w="9525">
            <a:solidFill>
              <a:schemeClr val="tx1"/>
            </a:solidFill>
            <a:round/>
            <a:headEnd type="triangle" w="med" len="med"/>
            <a:tailEnd type="triangle" w="med" len="med"/>
          </a:ln>
          <a:effectLst/>
        </p:spPr>
        <p:txBody>
          <a:bodyPr wrap="none" anchor="ctr"/>
          <a:lstStyle/>
          <a:p>
            <a:endParaRPr lang="da-DK"/>
          </a:p>
        </p:txBody>
      </p:sp>
      <p:sp>
        <p:nvSpPr>
          <p:cNvPr id="3081" name="Line 9"/>
          <p:cNvSpPr>
            <a:spLocks noChangeShapeType="1"/>
          </p:cNvSpPr>
          <p:nvPr/>
        </p:nvSpPr>
        <p:spPr bwMode="auto">
          <a:xfrm>
            <a:off x="914400" y="2514600"/>
            <a:ext cx="0" cy="0"/>
          </a:xfrm>
          <a:prstGeom prst="line">
            <a:avLst/>
          </a:prstGeom>
          <a:noFill/>
          <a:ln w="9525">
            <a:solidFill>
              <a:schemeClr val="tx1"/>
            </a:solidFill>
            <a:round/>
            <a:headEnd/>
            <a:tailEnd/>
          </a:ln>
          <a:effectLst/>
        </p:spPr>
        <p:txBody>
          <a:bodyPr wrap="none" anchor="ctr"/>
          <a:lstStyle/>
          <a:p>
            <a:endParaRPr lang="da-DK"/>
          </a:p>
        </p:txBody>
      </p:sp>
      <p:sp>
        <p:nvSpPr>
          <p:cNvPr id="3082" name="Line 10"/>
          <p:cNvSpPr>
            <a:spLocks noChangeShapeType="1"/>
          </p:cNvSpPr>
          <p:nvPr/>
        </p:nvSpPr>
        <p:spPr bwMode="auto">
          <a:xfrm flipH="1">
            <a:off x="990600" y="2362200"/>
            <a:ext cx="0" cy="1905000"/>
          </a:xfrm>
          <a:prstGeom prst="line">
            <a:avLst/>
          </a:prstGeom>
          <a:noFill/>
          <a:ln w="9525">
            <a:solidFill>
              <a:schemeClr val="tx1"/>
            </a:solidFill>
            <a:round/>
            <a:headEnd/>
            <a:tailEnd/>
          </a:ln>
          <a:effectLst/>
        </p:spPr>
        <p:txBody>
          <a:bodyPr wrap="none" anchor="ctr"/>
          <a:lstStyle/>
          <a:p>
            <a:endParaRPr lang="da-DK"/>
          </a:p>
        </p:txBody>
      </p:sp>
      <p:sp>
        <p:nvSpPr>
          <p:cNvPr id="3083" name="Line 11"/>
          <p:cNvSpPr>
            <a:spLocks noChangeShapeType="1"/>
          </p:cNvSpPr>
          <p:nvPr/>
        </p:nvSpPr>
        <p:spPr bwMode="auto">
          <a:xfrm>
            <a:off x="2667000" y="2362200"/>
            <a:ext cx="0" cy="1905000"/>
          </a:xfrm>
          <a:prstGeom prst="line">
            <a:avLst/>
          </a:prstGeom>
          <a:noFill/>
          <a:ln w="9525">
            <a:solidFill>
              <a:schemeClr val="tx1"/>
            </a:solidFill>
            <a:round/>
            <a:headEnd/>
            <a:tailEnd/>
          </a:ln>
          <a:effectLst/>
        </p:spPr>
        <p:txBody>
          <a:bodyPr wrap="none" anchor="ctr"/>
          <a:lstStyle/>
          <a:p>
            <a:endParaRPr lang="da-DK"/>
          </a:p>
        </p:txBody>
      </p:sp>
      <p:sp>
        <p:nvSpPr>
          <p:cNvPr id="3084" name="Line 12"/>
          <p:cNvSpPr>
            <a:spLocks noChangeShapeType="1"/>
          </p:cNvSpPr>
          <p:nvPr/>
        </p:nvSpPr>
        <p:spPr bwMode="auto">
          <a:xfrm>
            <a:off x="4419600" y="2362200"/>
            <a:ext cx="0" cy="1905000"/>
          </a:xfrm>
          <a:prstGeom prst="line">
            <a:avLst/>
          </a:prstGeom>
          <a:noFill/>
          <a:ln w="9525">
            <a:solidFill>
              <a:schemeClr val="tx1"/>
            </a:solidFill>
            <a:round/>
            <a:headEnd/>
            <a:tailEnd/>
          </a:ln>
          <a:effectLst/>
        </p:spPr>
        <p:txBody>
          <a:bodyPr wrap="none" anchor="ctr"/>
          <a:lstStyle/>
          <a:p>
            <a:endParaRPr lang="da-DK"/>
          </a:p>
        </p:txBody>
      </p:sp>
      <p:sp>
        <p:nvSpPr>
          <p:cNvPr id="3085" name="Line 13"/>
          <p:cNvSpPr>
            <a:spLocks noChangeShapeType="1"/>
          </p:cNvSpPr>
          <p:nvPr/>
        </p:nvSpPr>
        <p:spPr bwMode="auto">
          <a:xfrm>
            <a:off x="6172200" y="2362200"/>
            <a:ext cx="0" cy="1828800"/>
          </a:xfrm>
          <a:prstGeom prst="line">
            <a:avLst/>
          </a:prstGeom>
          <a:noFill/>
          <a:ln w="9525">
            <a:solidFill>
              <a:schemeClr val="tx1"/>
            </a:solidFill>
            <a:round/>
            <a:headEnd/>
            <a:tailEnd/>
          </a:ln>
          <a:effectLst/>
        </p:spPr>
        <p:txBody>
          <a:bodyPr wrap="none" anchor="ctr"/>
          <a:lstStyle/>
          <a:p>
            <a:endParaRPr lang="da-DK"/>
          </a:p>
        </p:txBody>
      </p:sp>
      <p:sp>
        <p:nvSpPr>
          <p:cNvPr id="3086" name="Oval 14"/>
          <p:cNvSpPr>
            <a:spLocks noChangeArrowheads="1"/>
          </p:cNvSpPr>
          <p:nvPr/>
        </p:nvSpPr>
        <p:spPr bwMode="auto">
          <a:xfrm>
            <a:off x="152400" y="4267200"/>
            <a:ext cx="1601788" cy="1601788"/>
          </a:xfrm>
          <a:prstGeom prst="ellipse">
            <a:avLst/>
          </a:prstGeom>
          <a:noFill/>
          <a:ln w="9525">
            <a:solidFill>
              <a:schemeClr val="tx1"/>
            </a:solidFill>
            <a:round/>
            <a:headEnd/>
            <a:tailEnd/>
          </a:ln>
          <a:effectLst/>
        </p:spPr>
        <p:txBody>
          <a:bodyPr wrap="none" anchor="ctr"/>
          <a:lstStyle/>
          <a:p>
            <a:pPr algn="ctr"/>
            <a:endParaRPr lang="da-DK" sz="1400">
              <a:solidFill>
                <a:srgbClr val="6699FF"/>
              </a:solidFill>
            </a:endParaRPr>
          </a:p>
          <a:p>
            <a:pPr algn="ctr"/>
            <a:r>
              <a:rPr lang="da-DK" sz="1400">
                <a:solidFill>
                  <a:srgbClr val="6699FF"/>
                </a:solidFill>
              </a:rPr>
              <a:t>Hvor beslutninger </a:t>
            </a:r>
          </a:p>
          <a:p>
            <a:pPr algn="ctr"/>
            <a:r>
              <a:rPr lang="da-DK" sz="1400">
                <a:solidFill>
                  <a:srgbClr val="6699FF"/>
                </a:solidFill>
              </a:rPr>
              <a:t>skal  kvalificeres. </a:t>
            </a:r>
          </a:p>
          <a:p>
            <a:pPr algn="ctr"/>
            <a:r>
              <a:rPr lang="da-DK" sz="1400">
                <a:solidFill>
                  <a:srgbClr val="6699FF"/>
                </a:solidFill>
              </a:rPr>
              <a:t>Mindre ”snusfornuft”</a:t>
            </a:r>
          </a:p>
          <a:p>
            <a:pPr algn="ctr"/>
            <a:r>
              <a:rPr lang="da-DK" sz="1400">
                <a:solidFill>
                  <a:srgbClr val="6699FF"/>
                </a:solidFill>
              </a:rPr>
              <a:t>”fornemmelser” og</a:t>
            </a:r>
          </a:p>
          <a:p>
            <a:pPr algn="ctr"/>
            <a:r>
              <a:rPr lang="da-DK" sz="1400">
                <a:solidFill>
                  <a:srgbClr val="6699FF"/>
                </a:solidFill>
              </a:rPr>
              <a:t> ”lette” løsninger </a:t>
            </a:r>
          </a:p>
          <a:p>
            <a:pPr algn="ctr"/>
            <a:endParaRPr lang="da-DK" sz="1400">
              <a:solidFill>
                <a:srgbClr val="6699FF"/>
              </a:solidFill>
            </a:endParaRPr>
          </a:p>
        </p:txBody>
      </p:sp>
      <p:sp>
        <p:nvSpPr>
          <p:cNvPr id="3087" name="Oval 15"/>
          <p:cNvSpPr>
            <a:spLocks noChangeArrowheads="1"/>
          </p:cNvSpPr>
          <p:nvPr/>
        </p:nvSpPr>
        <p:spPr bwMode="auto">
          <a:xfrm>
            <a:off x="1905000" y="4267200"/>
            <a:ext cx="1600200" cy="1600200"/>
          </a:xfrm>
          <a:prstGeom prst="ellipse">
            <a:avLst/>
          </a:prstGeom>
          <a:noFill/>
          <a:ln w="9525">
            <a:solidFill>
              <a:schemeClr val="tx1"/>
            </a:solidFill>
            <a:round/>
            <a:headEnd/>
            <a:tailEnd/>
          </a:ln>
          <a:effectLst/>
        </p:spPr>
        <p:txBody>
          <a:bodyPr wrap="none" anchor="ctr"/>
          <a:lstStyle/>
          <a:p>
            <a:pPr algn="ctr"/>
            <a:r>
              <a:rPr lang="da-DK" sz="1400">
                <a:solidFill>
                  <a:srgbClr val="9399FF"/>
                </a:solidFill>
              </a:rPr>
              <a:t>Hvor der hersker</a:t>
            </a:r>
          </a:p>
          <a:p>
            <a:pPr algn="ctr"/>
            <a:r>
              <a:rPr lang="da-DK" sz="1400">
                <a:solidFill>
                  <a:srgbClr val="9399FF"/>
                </a:solidFill>
              </a:rPr>
              <a:t>kaos, stor uro og</a:t>
            </a:r>
          </a:p>
          <a:p>
            <a:pPr algn="ctr"/>
            <a:r>
              <a:rPr lang="da-DK" sz="1400">
                <a:solidFill>
                  <a:srgbClr val="9399FF"/>
                </a:solidFill>
              </a:rPr>
              <a:t> opgivelse</a:t>
            </a:r>
          </a:p>
        </p:txBody>
      </p:sp>
      <p:sp>
        <p:nvSpPr>
          <p:cNvPr id="3088" name="Oval 16"/>
          <p:cNvSpPr>
            <a:spLocks noChangeArrowheads="1"/>
          </p:cNvSpPr>
          <p:nvPr/>
        </p:nvSpPr>
        <p:spPr bwMode="auto">
          <a:xfrm>
            <a:off x="3657600" y="4267200"/>
            <a:ext cx="1601788" cy="1600200"/>
          </a:xfrm>
          <a:prstGeom prst="ellipse">
            <a:avLst/>
          </a:prstGeom>
          <a:noFill/>
          <a:ln w="9525">
            <a:solidFill>
              <a:schemeClr val="tx1"/>
            </a:solidFill>
            <a:round/>
            <a:headEnd/>
            <a:tailEnd/>
          </a:ln>
          <a:effectLst/>
        </p:spPr>
        <p:txBody>
          <a:bodyPr wrap="none" anchor="ctr"/>
          <a:lstStyle/>
          <a:p>
            <a:pPr algn="ctr"/>
            <a:r>
              <a:rPr lang="da-DK" sz="1400">
                <a:solidFill>
                  <a:srgbClr val="E363E9"/>
                </a:solidFill>
              </a:rPr>
              <a:t>Hvor refleksion</a:t>
            </a:r>
          </a:p>
          <a:p>
            <a:pPr algn="ctr"/>
            <a:r>
              <a:rPr lang="da-DK" sz="1400">
                <a:solidFill>
                  <a:srgbClr val="E363E9"/>
                </a:solidFill>
              </a:rPr>
              <a:t>er nødvendig og </a:t>
            </a:r>
          </a:p>
          <a:p>
            <a:pPr algn="ctr"/>
            <a:r>
              <a:rPr lang="da-DK" sz="1400">
                <a:solidFill>
                  <a:srgbClr val="E363E9"/>
                </a:solidFill>
              </a:rPr>
              <a:t>værdier bør</a:t>
            </a:r>
          </a:p>
          <a:p>
            <a:pPr algn="ctr"/>
            <a:r>
              <a:rPr lang="da-DK" sz="1400">
                <a:solidFill>
                  <a:srgbClr val="E363E9"/>
                </a:solidFill>
              </a:rPr>
              <a:t>overvejes</a:t>
            </a:r>
            <a:endParaRPr lang="da-DK"/>
          </a:p>
        </p:txBody>
      </p:sp>
      <p:sp>
        <p:nvSpPr>
          <p:cNvPr id="3089" name="Oval 17"/>
          <p:cNvSpPr>
            <a:spLocks noChangeArrowheads="1"/>
          </p:cNvSpPr>
          <p:nvPr/>
        </p:nvSpPr>
        <p:spPr bwMode="auto">
          <a:xfrm>
            <a:off x="5364088" y="4221088"/>
            <a:ext cx="1601788" cy="1600200"/>
          </a:xfrm>
          <a:prstGeom prst="ellipse">
            <a:avLst/>
          </a:prstGeom>
          <a:noFill/>
          <a:ln w="9525">
            <a:solidFill>
              <a:schemeClr val="tx1"/>
            </a:solidFill>
            <a:round/>
            <a:headEnd/>
            <a:tailEnd/>
          </a:ln>
          <a:effectLst/>
        </p:spPr>
        <p:txBody>
          <a:bodyPr wrap="none" anchor="ctr"/>
          <a:lstStyle/>
          <a:p>
            <a:pPr algn="ctr"/>
            <a:r>
              <a:rPr lang="da-DK" sz="1400" dirty="0">
                <a:solidFill>
                  <a:srgbClr val="D7515E"/>
                </a:solidFill>
              </a:rPr>
              <a:t>Hvor mere </a:t>
            </a:r>
          </a:p>
          <a:p>
            <a:pPr algn="ctr"/>
            <a:r>
              <a:rPr lang="da-DK" sz="1400" dirty="0">
                <a:solidFill>
                  <a:srgbClr val="D7515E"/>
                </a:solidFill>
              </a:rPr>
              <a:t>indsigt i egne</a:t>
            </a:r>
          </a:p>
          <a:p>
            <a:pPr algn="ctr"/>
            <a:r>
              <a:rPr lang="da-DK" sz="1400" dirty="0">
                <a:solidFill>
                  <a:srgbClr val="D7515E"/>
                </a:solidFill>
              </a:rPr>
              <a:t> og andres tanker,</a:t>
            </a:r>
          </a:p>
          <a:p>
            <a:pPr algn="ctr"/>
            <a:r>
              <a:rPr lang="da-DK" sz="1400" dirty="0">
                <a:solidFill>
                  <a:srgbClr val="D7515E"/>
                </a:solidFill>
              </a:rPr>
              <a:t> følelser</a:t>
            </a:r>
          </a:p>
          <a:p>
            <a:pPr algn="ctr"/>
            <a:r>
              <a:rPr lang="da-DK" sz="1400" dirty="0">
                <a:solidFill>
                  <a:srgbClr val="D7515E"/>
                </a:solidFill>
              </a:rPr>
              <a:t> og synspunkter </a:t>
            </a:r>
          </a:p>
          <a:p>
            <a:pPr algn="ctr"/>
            <a:r>
              <a:rPr lang="da-DK" sz="1400" dirty="0">
                <a:solidFill>
                  <a:srgbClr val="D7515E"/>
                </a:solidFill>
              </a:rPr>
              <a:t>er påkrævet</a:t>
            </a:r>
            <a:endParaRPr lang="da-DK" sz="1600" dirty="0"/>
          </a:p>
        </p:txBody>
      </p:sp>
      <p:sp>
        <p:nvSpPr>
          <p:cNvPr id="3090" name="Oval 18"/>
          <p:cNvSpPr>
            <a:spLocks noChangeArrowheads="1"/>
          </p:cNvSpPr>
          <p:nvPr/>
        </p:nvSpPr>
        <p:spPr bwMode="auto">
          <a:xfrm>
            <a:off x="7162800" y="4191000"/>
            <a:ext cx="1600200" cy="1600200"/>
          </a:xfrm>
          <a:prstGeom prst="ellipse">
            <a:avLst/>
          </a:prstGeom>
          <a:noFill/>
          <a:ln w="9525">
            <a:solidFill>
              <a:schemeClr val="tx1"/>
            </a:solidFill>
            <a:round/>
            <a:headEnd/>
            <a:tailEnd/>
          </a:ln>
          <a:effectLst/>
        </p:spPr>
        <p:txBody>
          <a:bodyPr wrap="none" anchor="ctr"/>
          <a:lstStyle/>
          <a:p>
            <a:pPr algn="ctr"/>
            <a:r>
              <a:rPr lang="da-DK" sz="1400">
                <a:solidFill>
                  <a:srgbClr val="CC3300"/>
                </a:solidFill>
              </a:rPr>
              <a:t>Hvor</a:t>
            </a:r>
          </a:p>
          <a:p>
            <a:pPr algn="ctr"/>
            <a:r>
              <a:rPr lang="da-DK" sz="1400">
                <a:solidFill>
                  <a:srgbClr val="CC3300"/>
                </a:solidFill>
              </a:rPr>
              <a:t> der er mange</a:t>
            </a:r>
          </a:p>
          <a:p>
            <a:pPr algn="ctr"/>
            <a:r>
              <a:rPr lang="da-DK" sz="1400">
                <a:solidFill>
                  <a:srgbClr val="CC3300"/>
                </a:solidFill>
              </a:rPr>
              <a:t> følelser i spil, som </a:t>
            </a:r>
          </a:p>
          <a:p>
            <a:pPr algn="ctr"/>
            <a:r>
              <a:rPr lang="da-DK" sz="1400">
                <a:solidFill>
                  <a:srgbClr val="CC3300"/>
                </a:solidFill>
              </a:rPr>
              <a:t>skal forløses for at </a:t>
            </a:r>
          </a:p>
          <a:p>
            <a:pPr algn="ctr"/>
            <a:r>
              <a:rPr lang="da-DK" sz="1400">
                <a:solidFill>
                  <a:srgbClr val="CC3300"/>
                </a:solidFill>
              </a:rPr>
              <a:t>komme videre</a:t>
            </a:r>
            <a:endParaRPr lang="da-DK"/>
          </a:p>
        </p:txBody>
      </p:sp>
      <p:sp>
        <p:nvSpPr>
          <p:cNvPr id="3091" name="Line 19"/>
          <p:cNvSpPr>
            <a:spLocks noChangeShapeType="1"/>
          </p:cNvSpPr>
          <p:nvPr/>
        </p:nvSpPr>
        <p:spPr bwMode="auto">
          <a:xfrm>
            <a:off x="7924800" y="2362200"/>
            <a:ext cx="0" cy="1828800"/>
          </a:xfrm>
          <a:prstGeom prst="line">
            <a:avLst/>
          </a:prstGeom>
          <a:noFill/>
          <a:ln w="9525">
            <a:solidFill>
              <a:schemeClr val="tx1"/>
            </a:solidFill>
            <a:round/>
            <a:headEnd/>
            <a:tailEnd/>
          </a:ln>
          <a:effectLst/>
        </p:spPr>
        <p:txBody>
          <a:bodyPr wrap="none" anchor="ctr"/>
          <a:lstStyle/>
          <a:p>
            <a:endParaRPr lang="da-DK"/>
          </a:p>
        </p:txBody>
      </p:sp>
      <p:sp>
        <p:nvSpPr>
          <p:cNvPr id="3092" name="Text Box 20"/>
          <p:cNvSpPr txBox="1">
            <a:spLocks noChangeArrowheads="1"/>
          </p:cNvSpPr>
          <p:nvPr/>
        </p:nvSpPr>
        <p:spPr bwMode="auto">
          <a:xfrm>
            <a:off x="0" y="3048000"/>
            <a:ext cx="1022350" cy="641350"/>
          </a:xfrm>
          <a:prstGeom prst="rect">
            <a:avLst/>
          </a:prstGeom>
          <a:noFill/>
          <a:ln w="9525">
            <a:noFill/>
            <a:miter lim="800000"/>
            <a:headEnd/>
            <a:tailEnd/>
          </a:ln>
          <a:effectLst/>
        </p:spPr>
        <p:txBody>
          <a:bodyPr wrap="none">
            <a:spAutoFit/>
          </a:bodyPr>
          <a:lstStyle/>
          <a:p>
            <a:r>
              <a:rPr lang="da-DK" sz="1800" b="1"/>
              <a:t> </a:t>
            </a:r>
            <a:r>
              <a:rPr lang="da-DK" sz="1800" b="1">
                <a:solidFill>
                  <a:srgbClr val="6699FF"/>
                </a:solidFill>
              </a:rPr>
              <a:t>Stærkt</a:t>
            </a:r>
          </a:p>
          <a:p>
            <a:r>
              <a:rPr lang="da-DK" sz="1800" b="1">
                <a:solidFill>
                  <a:srgbClr val="6699FF"/>
                </a:solidFill>
              </a:rPr>
              <a:t>styrende</a:t>
            </a:r>
            <a:endParaRPr lang="da-DK"/>
          </a:p>
        </p:txBody>
      </p:sp>
      <p:sp>
        <p:nvSpPr>
          <p:cNvPr id="3093" name="Text Box 21"/>
          <p:cNvSpPr txBox="1">
            <a:spLocks noChangeArrowheads="1"/>
          </p:cNvSpPr>
          <p:nvPr/>
        </p:nvSpPr>
        <p:spPr bwMode="auto">
          <a:xfrm>
            <a:off x="8001000" y="2895600"/>
            <a:ext cx="1371600" cy="779463"/>
          </a:xfrm>
          <a:prstGeom prst="rect">
            <a:avLst/>
          </a:prstGeom>
          <a:noFill/>
          <a:ln w="9525">
            <a:noFill/>
            <a:miter lim="800000"/>
            <a:headEnd/>
            <a:tailEnd/>
          </a:ln>
          <a:effectLst/>
        </p:spPr>
        <p:txBody>
          <a:bodyPr>
            <a:spAutoFit/>
          </a:bodyPr>
          <a:lstStyle/>
          <a:p>
            <a:pPr>
              <a:spcBef>
                <a:spcPct val="50000"/>
              </a:spcBef>
            </a:pPr>
            <a:r>
              <a:rPr lang="da-DK" sz="1800" b="1"/>
              <a:t>  </a:t>
            </a:r>
            <a:r>
              <a:rPr lang="da-DK" sz="1800" b="1">
                <a:solidFill>
                  <a:srgbClr val="CC3300"/>
                </a:solidFill>
              </a:rPr>
              <a:t>Stærkt</a:t>
            </a:r>
          </a:p>
          <a:p>
            <a:pPr>
              <a:spcBef>
                <a:spcPct val="50000"/>
              </a:spcBef>
            </a:pPr>
            <a:r>
              <a:rPr lang="da-DK" sz="1800" b="1">
                <a:solidFill>
                  <a:srgbClr val="CC3300"/>
                </a:solidFill>
              </a:rPr>
              <a:t>rummende</a:t>
            </a:r>
            <a:endParaRPr lang="da-DK" sz="1800" b="1"/>
          </a:p>
        </p:txBody>
      </p:sp>
      <p:sp>
        <p:nvSpPr>
          <p:cNvPr id="3094" name="Text Box 22"/>
          <p:cNvSpPr txBox="1">
            <a:spLocks noChangeArrowheads="1"/>
          </p:cNvSpPr>
          <p:nvPr/>
        </p:nvSpPr>
        <p:spPr bwMode="auto">
          <a:xfrm>
            <a:off x="144112" y="43418"/>
            <a:ext cx="5652023" cy="1277273"/>
          </a:xfrm>
          <a:prstGeom prst="rect">
            <a:avLst/>
          </a:prstGeom>
          <a:noFill/>
          <a:ln w="9525">
            <a:noFill/>
            <a:miter lim="800000"/>
            <a:headEnd/>
            <a:tailEnd/>
          </a:ln>
          <a:effectLst/>
        </p:spPr>
        <p:txBody>
          <a:bodyPr wrap="square">
            <a:spAutoFit/>
          </a:bodyPr>
          <a:lstStyle/>
          <a:p>
            <a:pPr>
              <a:spcBef>
                <a:spcPct val="50000"/>
              </a:spcBef>
            </a:pPr>
            <a:r>
              <a:rPr lang="da-DK" sz="2200" b="1" dirty="0">
                <a:solidFill>
                  <a:srgbClr val="010000"/>
                </a:solidFill>
              </a:rPr>
              <a:t>Supervision: Fem hjælper roller</a:t>
            </a:r>
          </a:p>
          <a:p>
            <a:pPr>
              <a:spcBef>
                <a:spcPct val="50000"/>
              </a:spcBef>
            </a:pPr>
            <a:r>
              <a:rPr lang="da-DK" sz="2200" dirty="0">
                <a:solidFill>
                  <a:srgbClr val="010000"/>
                </a:solidFill>
              </a:rPr>
              <a:t>Hvilken rolle er der brug for, du træder ind i </a:t>
            </a:r>
            <a:r>
              <a:rPr lang="da-DK" sz="2200" dirty="0" err="1">
                <a:solidFill>
                  <a:srgbClr val="010000"/>
                </a:solidFill>
              </a:rPr>
              <a:t>i</a:t>
            </a:r>
            <a:r>
              <a:rPr lang="da-DK" sz="2200" dirty="0">
                <a:solidFill>
                  <a:srgbClr val="010000"/>
                </a:solidFill>
              </a:rPr>
              <a:t> samtalen?</a:t>
            </a:r>
          </a:p>
        </p:txBody>
      </p:sp>
      <p:sp>
        <p:nvSpPr>
          <p:cNvPr id="3095" name="Text Box 23"/>
          <p:cNvSpPr txBox="1">
            <a:spLocks noChangeArrowheads="1"/>
          </p:cNvSpPr>
          <p:nvPr/>
        </p:nvSpPr>
        <p:spPr bwMode="auto">
          <a:xfrm>
            <a:off x="0" y="6324600"/>
            <a:ext cx="5724128" cy="276999"/>
          </a:xfrm>
          <a:prstGeom prst="rect">
            <a:avLst/>
          </a:prstGeom>
          <a:noFill/>
          <a:ln w="9525">
            <a:noFill/>
            <a:miter lim="800000"/>
            <a:headEnd/>
            <a:tailEnd/>
          </a:ln>
          <a:effectLst/>
        </p:spPr>
        <p:txBody>
          <a:bodyPr wrap="square">
            <a:spAutoFit/>
          </a:bodyPr>
          <a:lstStyle/>
          <a:p>
            <a:pPr>
              <a:spcBef>
                <a:spcPct val="50000"/>
              </a:spcBef>
            </a:pPr>
            <a:r>
              <a:rPr lang="da-DK" sz="1200" dirty="0"/>
              <a:t>Kan bruges i supervisioner, samtaler, </a:t>
            </a:r>
            <a:r>
              <a:rPr lang="da-DK" sz="1200" dirty="0" err="1"/>
              <a:t>evt</a:t>
            </a:r>
            <a:r>
              <a:rPr lang="da-DK" sz="1200" dirty="0"/>
              <a:t> ved brug af SMITTE, LP modellen osv. </a:t>
            </a:r>
          </a:p>
        </p:txBody>
      </p:sp>
      <p:sp>
        <p:nvSpPr>
          <p:cNvPr id="24" name="Rektangel 23"/>
          <p:cNvSpPr/>
          <p:nvPr/>
        </p:nvSpPr>
        <p:spPr>
          <a:xfrm>
            <a:off x="6858000" y="6396335"/>
            <a:ext cx="2286000" cy="461665"/>
          </a:xfrm>
          <a:prstGeom prst="rect">
            <a:avLst/>
          </a:prstGeom>
        </p:spPr>
        <p:txBody>
          <a:bodyPr>
            <a:spAutoFit/>
          </a:bodyPr>
          <a:lstStyle/>
          <a:p>
            <a:pPr lvl="0">
              <a:spcBef>
                <a:spcPct val="50000"/>
              </a:spcBef>
            </a:pPr>
            <a:r>
              <a:rPr lang="da-DK" sz="1200" dirty="0">
                <a:solidFill>
                  <a:prstClr val="black"/>
                </a:solidFill>
              </a:rPr>
              <a:t>Frit efter Blake &amp; </a:t>
            </a:r>
            <a:r>
              <a:rPr lang="da-DK" sz="1200" dirty="0" err="1">
                <a:solidFill>
                  <a:prstClr val="black"/>
                </a:solidFill>
              </a:rPr>
              <a:t>Mouton</a:t>
            </a:r>
            <a:r>
              <a:rPr lang="da-DK" sz="1200" dirty="0">
                <a:solidFill>
                  <a:prstClr val="black"/>
                </a:solidFill>
              </a:rPr>
              <a:t> ”</a:t>
            </a:r>
            <a:r>
              <a:rPr lang="da-DK" sz="1200" dirty="0" err="1">
                <a:solidFill>
                  <a:prstClr val="black"/>
                </a:solidFill>
              </a:rPr>
              <a:t>Consultation</a:t>
            </a:r>
            <a:r>
              <a:rPr lang="da-DK" sz="1200" dirty="0">
                <a:solidFill>
                  <a:prstClr val="black"/>
                </a:solidFill>
              </a:rPr>
              <a:t>”, 1983</a:t>
            </a:r>
          </a:p>
        </p:txBody>
      </p:sp>
      <p:grpSp>
        <p:nvGrpSpPr>
          <p:cNvPr id="26" name="Gruppe 25"/>
          <p:cNvGrpSpPr/>
          <p:nvPr/>
        </p:nvGrpSpPr>
        <p:grpSpPr>
          <a:xfrm>
            <a:off x="7067724" y="35877"/>
            <a:ext cx="2073681" cy="1528455"/>
            <a:chOff x="7070319" y="116632"/>
            <a:chExt cx="2073681" cy="1528455"/>
          </a:xfrm>
        </p:grpSpPr>
        <p:pic>
          <p:nvPicPr>
            <p:cNvPr id="28" name="Picture 8" descr="122381_IGLO modellen powerpoint_2.jpg"/>
            <p:cNvPicPr>
              <a:picLocks noChangeAspect="1"/>
            </p:cNvPicPr>
            <p:nvPr/>
          </p:nvPicPr>
          <p:blipFill>
            <a:blip r:embed="rId2" cstate="print"/>
            <a:srcRect/>
            <a:stretch>
              <a:fillRect/>
            </a:stretch>
          </p:blipFill>
          <p:spPr>
            <a:xfrm>
              <a:off x="7070319" y="116632"/>
              <a:ext cx="2073681" cy="1528455"/>
            </a:xfrm>
            <a:prstGeom prst="rect">
              <a:avLst/>
            </a:prstGeom>
          </p:spPr>
        </p:pic>
        <p:sp>
          <p:nvSpPr>
            <p:cNvPr id="29" name="Tekstfelt 28"/>
            <p:cNvSpPr txBox="1"/>
            <p:nvPr/>
          </p:nvSpPr>
          <p:spPr>
            <a:xfrm>
              <a:off x="7452320" y="432000"/>
              <a:ext cx="288032" cy="369332"/>
            </a:xfrm>
            <a:prstGeom prst="rect">
              <a:avLst/>
            </a:prstGeom>
            <a:noFill/>
          </p:spPr>
          <p:txBody>
            <a:bodyPr wrap="square" rtlCol="0">
              <a:spAutoFit/>
            </a:bodyPr>
            <a:lstStyle/>
            <a:p>
              <a:r>
                <a:rPr lang="da-DK" b="1" dirty="0"/>
                <a:t>I</a:t>
              </a:r>
            </a:p>
          </p:txBody>
        </p:sp>
      </p:grpSp>
    </p:spTree>
    <p:extLst>
      <p:ext uri="{BB962C8B-B14F-4D97-AF65-F5344CB8AC3E}">
        <p14:creationId xmlns:p14="http://schemas.microsoft.com/office/powerpoint/2010/main" val="1793636830"/>
      </p:ext>
    </p:extLst>
  </p:cSld>
  <p:clrMapOvr>
    <a:masterClrMapping/>
  </p:clrMapOvr>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17563</TotalTime>
  <Words>1078</Words>
  <Application>Microsoft Office PowerPoint</Application>
  <PresentationFormat>Skærmshow (4:3)</PresentationFormat>
  <Paragraphs>231</Paragraphs>
  <Slides>14</Slides>
  <Notes>1</Notes>
  <HiddenSlides>0</HiddenSlides>
  <MMClips>0</MMClips>
  <ScaleCrop>false</ScaleCrop>
  <HeadingPairs>
    <vt:vector size="6" baseType="variant">
      <vt:variant>
        <vt:lpstr>Benyttede skrifttyper</vt:lpstr>
      </vt:variant>
      <vt:variant>
        <vt:i4>8</vt:i4>
      </vt:variant>
      <vt:variant>
        <vt:lpstr>Tema</vt:lpstr>
      </vt:variant>
      <vt:variant>
        <vt:i4>1</vt:i4>
      </vt:variant>
      <vt:variant>
        <vt:lpstr>Slidetitler</vt:lpstr>
      </vt:variant>
      <vt:variant>
        <vt:i4>14</vt:i4>
      </vt:variant>
    </vt:vector>
  </HeadingPairs>
  <TitlesOfParts>
    <vt:vector size="23" baseType="lpstr">
      <vt:lpstr>Arial</vt:lpstr>
      <vt:lpstr>Calibri</vt:lpstr>
      <vt:lpstr>Courier New</vt:lpstr>
      <vt:lpstr>Garamond</vt:lpstr>
      <vt:lpstr>Gill Sans MT</vt:lpstr>
      <vt:lpstr>Gill Sans tekst</vt:lpstr>
      <vt:lpstr>Verdana</vt:lpstr>
      <vt:lpstr>Wingdings</vt:lpstr>
      <vt:lpstr>Kontortema</vt:lpstr>
      <vt:lpstr>PowerPoint-præsentation</vt:lpstr>
      <vt:lpstr>IGLO</vt:lpstr>
      <vt:lpstr>PowerPoint-præsentation</vt:lpstr>
      <vt:lpstr>4 dilemmahjørner (find dilemmaerne på de næste slides)</vt:lpstr>
      <vt:lpstr>Case 1 </vt:lpstr>
      <vt:lpstr>Case 2</vt:lpstr>
      <vt:lpstr>Case 3 </vt:lpstr>
      <vt:lpstr>Åbent hjørne..</vt:lpstr>
      <vt:lpstr>PowerPoint-præsentation</vt:lpstr>
      <vt:lpstr>PowerPoint-præsentation</vt:lpstr>
      <vt:lpstr>Spændingsbarometer - tag en runde i teamet:  Hvilke opgaver for jer hver især er lystbetonede  og hvilke er ”bøvlede” lige nu og her?</vt:lpstr>
      <vt:lpstr>PowerPoint-præsentation</vt:lpstr>
      <vt:lpstr>PowerPoint-præsentation</vt:lpstr>
      <vt:lpstr> Social støtte (Johnsson, Maslach m.fl.): Den stærkeste buffer ved stress, fx udløst af høje følelsesmæssige krav  </vt:lpstr>
    </vt:vector>
  </TitlesOfParts>
  <Company>Københavns 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2014</dc:title>
  <dc:creator>eu57</dc:creator>
  <cp:lastModifiedBy>Mads Lund</cp:lastModifiedBy>
  <cp:revision>627</cp:revision>
  <dcterms:created xsi:type="dcterms:W3CDTF">2014-07-08T09:39:55Z</dcterms:created>
  <dcterms:modified xsi:type="dcterms:W3CDTF">2016-10-13T16:31:37Z</dcterms:modified>
</cp:coreProperties>
</file>